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Open Sans 1 Bold" charset="1" panose="020B0806030504020204"/>
      <p:regular r:id="rId22"/>
    </p:embeddedFont>
    <p:embeddedFont>
      <p:font typeface="Lato Heavy Bold" charset="1" panose="020F0502020204030203"/>
      <p:regular r:id="rId23"/>
    </p:embeddedFont>
    <p:embeddedFont>
      <p:font typeface="Lato Bold" charset="1" panose="020F0802020204030203"/>
      <p:regular r:id="rId24"/>
    </p:embeddedFont>
    <p:embeddedFont>
      <p:font typeface="Mokoto Glitch 1" charset="1" panose="00000000000000000000"/>
      <p:regular r:id="rId25"/>
    </p:embeddedFont>
    <p:embeddedFont>
      <p:font typeface="Open Sans 2 Bold" charset="1" panose="00000000000000000000"/>
      <p:regular r:id="rId26"/>
    </p:embeddedFont>
    <p:embeddedFont>
      <p:font typeface="Open Sans 1" charset="1" panose="020B0606030504020204"/>
      <p:regular r:id="rId27"/>
    </p:embeddedFont>
    <p:embeddedFont>
      <p:font typeface="Open Sans 2 Ultra-Bold" charset="1" panose="00000000000000000000"/>
      <p:regular r:id="rId28"/>
    </p:embeddedFont>
    <p:embeddedFont>
      <p:font typeface="Open Sans 2" charset="1" panose="00000000000000000000"/>
      <p:regular r:id="rId29"/>
    </p:embeddedFont>
    <p:embeddedFont>
      <p:font typeface="Open Sans 2 Light" charset="1" panose="00000000000000000000"/>
      <p:regular r:id="rId30"/>
    </p:embeddedFont>
    <p:embeddedFont>
      <p:font typeface="Arial Bold" charset="1" panose="020B0802020202020204"/>
      <p:regular r:id="rId31"/>
    </p:embeddedFont>
    <p:embeddedFont>
      <p:font typeface="Montaser Arabic Bold" charset="1" panose="000008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21" Type="http://schemas.openxmlformats.org/officeDocument/2006/relationships/slide" Target="slides/slide16.xml"/><Relationship Id="rId3" Type="http://schemas.openxmlformats.org/officeDocument/2006/relationships/viewProps" Target="viewProps.xml"/><Relationship Id="rId34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5.fntdata"/><Relationship Id="rId7" Type="http://schemas.openxmlformats.org/officeDocument/2006/relationships/slide" Target="slides/slide2.xml"/><Relationship Id="rId33" Type="http://schemas.openxmlformats.org/officeDocument/2006/relationships/customXml" Target="../customXml/item1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slide" Target="slides/slide15.xml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font" Target="fonts/font24.fntdata"/><Relationship Id="rId32" Type="http://schemas.openxmlformats.org/officeDocument/2006/relationships/font" Target="fonts/font32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5" Type="http://schemas.openxmlformats.org/officeDocument/2006/relationships/tableStyles" Target="tableStyles.xml"/><Relationship Id="rId36" Type="http://schemas.openxmlformats.org/officeDocument/2006/relationships/customXml" Target="../customXml/item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1.fntdata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5" Type="http://schemas.openxmlformats.org/officeDocument/2006/relationships/customXml" Target="../customXml/item3.xml"/><Relationship Id="rId8" Type="http://schemas.openxmlformats.org/officeDocument/2006/relationships/slide" Target="slides/slide3.xml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png" Type="http://schemas.openxmlformats.org/officeDocument/2006/relationships/image"/><Relationship Id="rId25" Target="../media/image24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9.png" Type="http://schemas.openxmlformats.org/officeDocument/2006/relationships/image"/><Relationship Id="rId4" Target="../media/image120.png" Type="http://schemas.openxmlformats.org/officeDocument/2006/relationships/image"/><Relationship Id="rId5" Target="../media/image121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1.png" Type="http://schemas.openxmlformats.org/officeDocument/2006/relationships/image"/><Relationship Id="rId11" Target="../media/image132.png" Type="http://schemas.openxmlformats.org/officeDocument/2006/relationships/image"/><Relationship Id="rId12" Target="../media/image133.png" Type="http://schemas.openxmlformats.org/officeDocument/2006/relationships/image"/><Relationship Id="rId13" Target="../media/image22.png" Type="http://schemas.openxmlformats.org/officeDocument/2006/relationships/image"/><Relationship Id="rId14" Target="../media/image134.png" Type="http://schemas.openxmlformats.org/officeDocument/2006/relationships/image"/><Relationship Id="rId15" Target="../media/image135.png" Type="http://schemas.openxmlformats.org/officeDocument/2006/relationships/image"/><Relationship Id="rId16" Target="../media/image136.png" Type="http://schemas.openxmlformats.org/officeDocument/2006/relationships/image"/><Relationship Id="rId17" Target="../media/image137.png" Type="http://schemas.openxmlformats.org/officeDocument/2006/relationships/image"/><Relationship Id="rId2" Target="../media/image1.jpeg" Type="http://schemas.openxmlformats.org/officeDocument/2006/relationships/image"/><Relationship Id="rId3" Target="../media/image124.png" Type="http://schemas.openxmlformats.org/officeDocument/2006/relationships/image"/><Relationship Id="rId4" Target="../media/image125.png" Type="http://schemas.openxmlformats.org/officeDocument/2006/relationships/image"/><Relationship Id="rId5" Target="../media/image126.png" Type="http://schemas.openxmlformats.org/officeDocument/2006/relationships/image"/><Relationship Id="rId6" Target="../media/image127.png" Type="http://schemas.openxmlformats.org/officeDocument/2006/relationships/image"/><Relationship Id="rId7" Target="../media/image128.png" Type="http://schemas.openxmlformats.org/officeDocument/2006/relationships/image"/><Relationship Id="rId8" Target="../media/image129.png" Type="http://schemas.openxmlformats.org/officeDocument/2006/relationships/image"/><Relationship Id="rId9" Target="../media/image13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37.png" Type="http://schemas.openxmlformats.org/officeDocument/2006/relationships/image"/><Relationship Id="rId17" Target="../media/image38.svg" Type="http://schemas.openxmlformats.org/officeDocument/2006/relationships/image"/><Relationship Id="rId18" Target="../media/image39.png" Type="http://schemas.openxmlformats.org/officeDocument/2006/relationships/image"/><Relationship Id="rId19" Target="../media/image40.svg" Type="http://schemas.openxmlformats.org/officeDocument/2006/relationships/image"/><Relationship Id="rId2" Target="../media/image1.jpeg" Type="http://schemas.openxmlformats.org/officeDocument/2006/relationships/image"/><Relationship Id="rId20" Target="../media/image41.png" Type="http://schemas.openxmlformats.org/officeDocument/2006/relationships/image"/><Relationship Id="rId21" Target="../media/image42.svg" Type="http://schemas.openxmlformats.org/officeDocument/2006/relationships/image"/><Relationship Id="rId22" Target="../media/image43.png" Type="http://schemas.openxmlformats.org/officeDocument/2006/relationships/image"/><Relationship Id="rId23" Target="../media/image44.svg" Type="http://schemas.openxmlformats.org/officeDocument/2006/relationships/image"/><Relationship Id="rId24" Target="../media/image45.png" Type="http://schemas.openxmlformats.org/officeDocument/2006/relationships/image"/><Relationship Id="rId25" Target="../media/image46.svg" Type="http://schemas.openxmlformats.org/officeDocument/2006/relationships/image"/><Relationship Id="rId26" Target="../media/image47.png" Type="http://schemas.openxmlformats.org/officeDocument/2006/relationships/image"/><Relationship Id="rId27" Target="../media/image48.svg" Type="http://schemas.openxmlformats.org/officeDocument/2006/relationships/image"/><Relationship Id="rId28" Target="../media/image49.png" Type="http://schemas.openxmlformats.org/officeDocument/2006/relationships/image"/><Relationship Id="rId29" Target="../media/image50.png" Type="http://schemas.openxmlformats.org/officeDocument/2006/relationships/image"/><Relationship Id="rId3" Target="../media/image8.png" Type="http://schemas.openxmlformats.org/officeDocument/2006/relationships/image"/><Relationship Id="rId30" Target="../media/image51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2.png" Type="http://schemas.openxmlformats.org/officeDocument/2006/relationships/image"/><Relationship Id="rId4" Target="../media/image53.png" Type="http://schemas.openxmlformats.org/officeDocument/2006/relationships/image"/><Relationship Id="rId5" Target="../media/image54.svg" Type="http://schemas.openxmlformats.org/officeDocument/2006/relationships/image"/><Relationship Id="rId6" Target="../media/image55.png" Type="http://schemas.openxmlformats.org/officeDocument/2006/relationships/image"/><Relationship Id="rId7" Target="../media/image5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4.svg" Type="http://schemas.openxmlformats.org/officeDocument/2006/relationships/image"/><Relationship Id="rId11" Target="../media/image65.png" Type="http://schemas.openxmlformats.org/officeDocument/2006/relationships/image"/><Relationship Id="rId12" Target="../media/image66.svg" Type="http://schemas.openxmlformats.org/officeDocument/2006/relationships/image"/><Relationship Id="rId13" Target="../media/image67.png" Type="http://schemas.openxmlformats.org/officeDocument/2006/relationships/image"/><Relationship Id="rId14" Target="../media/image68.svg" Type="http://schemas.openxmlformats.org/officeDocument/2006/relationships/image"/><Relationship Id="rId15" Target="../media/image69.png" Type="http://schemas.openxmlformats.org/officeDocument/2006/relationships/image"/><Relationship Id="rId16" Target="../media/image70.svg" Type="http://schemas.openxmlformats.org/officeDocument/2006/relationships/image"/><Relationship Id="rId17" Target="../media/image71.png" Type="http://schemas.openxmlformats.org/officeDocument/2006/relationships/image"/><Relationship Id="rId18" Target="../media/image72.svg" Type="http://schemas.openxmlformats.org/officeDocument/2006/relationships/image"/><Relationship Id="rId19" Target="../media/image73.png" Type="http://schemas.openxmlformats.org/officeDocument/2006/relationships/image"/><Relationship Id="rId2" Target="../media/image1.jpeg" Type="http://schemas.openxmlformats.org/officeDocument/2006/relationships/image"/><Relationship Id="rId20" Target="../media/image74.svg" Type="http://schemas.openxmlformats.org/officeDocument/2006/relationships/image"/><Relationship Id="rId21" Target="../media/image75.svg" Type="http://schemas.openxmlformats.org/officeDocument/2006/relationships/image"/><Relationship Id="rId22" Target="../media/image76.png" Type="http://schemas.openxmlformats.org/officeDocument/2006/relationships/image"/><Relationship Id="rId23" Target="../media/image77.svg" Type="http://schemas.openxmlformats.org/officeDocument/2006/relationships/image"/><Relationship Id="rId24" Target="../media/image78.svg" Type="http://schemas.openxmlformats.org/officeDocument/2006/relationships/image"/><Relationship Id="rId25" Target="../media/image79.png" Type="http://schemas.openxmlformats.org/officeDocument/2006/relationships/image"/><Relationship Id="rId26" Target="../media/image80.svg" Type="http://schemas.openxmlformats.org/officeDocument/2006/relationships/image"/><Relationship Id="rId27" Target="../media/image81.png" Type="http://schemas.openxmlformats.org/officeDocument/2006/relationships/image"/><Relationship Id="rId28" Target="../media/image82.svg" Type="http://schemas.openxmlformats.org/officeDocument/2006/relationships/image"/><Relationship Id="rId29" Target="../media/image83.png" Type="http://schemas.openxmlformats.org/officeDocument/2006/relationships/image"/><Relationship Id="rId3" Target="../media/image57.png" Type="http://schemas.openxmlformats.org/officeDocument/2006/relationships/image"/><Relationship Id="rId30" Target="../media/image84.svg" Type="http://schemas.openxmlformats.org/officeDocument/2006/relationships/image"/><Relationship Id="rId31" Target="../media/image85.png" Type="http://schemas.openxmlformats.org/officeDocument/2006/relationships/image"/><Relationship Id="rId32" Target="../media/image86.svg" Type="http://schemas.openxmlformats.org/officeDocument/2006/relationships/image"/><Relationship Id="rId33" Target="../media/image87.png" Type="http://schemas.openxmlformats.org/officeDocument/2006/relationships/image"/><Relationship Id="rId34" Target="../media/image88.svg" Type="http://schemas.openxmlformats.org/officeDocument/2006/relationships/image"/><Relationship Id="rId35" Target="../media/image89.png" Type="http://schemas.openxmlformats.org/officeDocument/2006/relationships/image"/><Relationship Id="rId36" Target="../media/image90.svg" Type="http://schemas.openxmlformats.org/officeDocument/2006/relationships/image"/><Relationship Id="rId37" Target="../media/image91.png" Type="http://schemas.openxmlformats.org/officeDocument/2006/relationships/image"/><Relationship Id="rId38" Target="../media/image92.svg" Type="http://schemas.openxmlformats.org/officeDocument/2006/relationships/image"/><Relationship Id="rId39" Target="../media/image93.png" Type="http://schemas.openxmlformats.org/officeDocument/2006/relationships/image"/><Relationship Id="rId4" Target="../media/image58.svg" Type="http://schemas.openxmlformats.org/officeDocument/2006/relationships/image"/><Relationship Id="rId40" Target="../media/image94.svg" Type="http://schemas.openxmlformats.org/officeDocument/2006/relationships/image"/><Relationship Id="rId41" Target="../media/image95.png" Type="http://schemas.openxmlformats.org/officeDocument/2006/relationships/image"/><Relationship Id="rId42" Target="../media/image96.svg" Type="http://schemas.openxmlformats.org/officeDocument/2006/relationships/image"/><Relationship Id="rId43" Target="../media/image97.png" Type="http://schemas.openxmlformats.org/officeDocument/2006/relationships/image"/><Relationship Id="rId44" Target="../media/image98.svg" Type="http://schemas.openxmlformats.org/officeDocument/2006/relationships/image"/><Relationship Id="rId45" Target="../media/image99.png" Type="http://schemas.openxmlformats.org/officeDocument/2006/relationships/image"/><Relationship Id="rId46" Target="../media/image100.svg" Type="http://schemas.openxmlformats.org/officeDocument/2006/relationships/image"/><Relationship Id="rId47" Target="https://drive.google.com/drive/folders/1s4IbtqjST6uS53u_7LlEokoEooXR4c43?usp=drive_link" TargetMode="External" Type="http://schemas.openxmlformats.org/officeDocument/2006/relationships/hyperlink"/><Relationship Id="rId5" Target="../media/image59.png" Type="http://schemas.openxmlformats.org/officeDocument/2006/relationships/image"/><Relationship Id="rId6" Target="../media/image60.svg" Type="http://schemas.openxmlformats.org/officeDocument/2006/relationships/image"/><Relationship Id="rId7" Target="../media/image61.png" Type="http://schemas.openxmlformats.org/officeDocument/2006/relationships/image"/><Relationship Id="rId8" Target="../media/image62.svg" Type="http://schemas.openxmlformats.org/officeDocument/2006/relationships/image"/><Relationship Id="rId9" Target="../media/image6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1.png" Type="http://schemas.openxmlformats.org/officeDocument/2006/relationships/image"/><Relationship Id="rId3" Target="../media/image10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3.pn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06.png" Type="http://schemas.openxmlformats.org/officeDocument/2006/relationships/image"/><Relationship Id="rId7" Target="../media/image10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8.png" Type="http://schemas.openxmlformats.org/officeDocument/2006/relationships/image"/><Relationship Id="rId4" Target="../media/image109.svg" Type="http://schemas.openxmlformats.org/officeDocument/2006/relationships/image"/><Relationship Id="rId5" Target="../media/image110.png" Type="http://schemas.openxmlformats.org/officeDocument/2006/relationships/image"/><Relationship Id="rId6" Target="../media/image1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2.png" Type="http://schemas.openxmlformats.org/officeDocument/2006/relationships/image"/><Relationship Id="rId4" Target="../media/image113.png" Type="http://schemas.openxmlformats.org/officeDocument/2006/relationships/image"/><Relationship Id="rId5" Target="../media/image114.svg" Type="http://schemas.openxmlformats.org/officeDocument/2006/relationships/image"/><Relationship Id="rId6" Target="../media/image115.png" Type="http://schemas.openxmlformats.org/officeDocument/2006/relationships/image"/><Relationship Id="rId7" Target="../media/image116.svg" Type="http://schemas.openxmlformats.org/officeDocument/2006/relationships/image"/><Relationship Id="rId8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58591">
            <a:off x="10652545" y="1554914"/>
            <a:ext cx="6139465" cy="3005780"/>
          </a:xfrm>
          <a:custGeom>
            <a:avLst/>
            <a:gdLst/>
            <a:ahLst/>
            <a:cxnLst/>
            <a:rect r="r" b="b" t="t" l="l"/>
            <a:pathLst>
              <a:path h="3005780" w="6139465">
                <a:moveTo>
                  <a:pt x="0" y="0"/>
                </a:moveTo>
                <a:lnTo>
                  <a:pt x="6139465" y="0"/>
                </a:lnTo>
                <a:lnTo>
                  <a:pt x="6139465" y="3005779"/>
                </a:lnTo>
                <a:lnTo>
                  <a:pt x="0" y="3005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83869" y="117040"/>
            <a:ext cx="5708960" cy="10149261"/>
          </a:xfrm>
          <a:custGeom>
            <a:avLst/>
            <a:gdLst/>
            <a:ahLst/>
            <a:cxnLst/>
            <a:rect r="r" b="b" t="t" l="l"/>
            <a:pathLst>
              <a:path h="10149261" w="5708960">
                <a:moveTo>
                  <a:pt x="0" y="0"/>
                </a:moveTo>
                <a:lnTo>
                  <a:pt x="5708960" y="0"/>
                </a:lnTo>
                <a:lnTo>
                  <a:pt x="5708960" y="10149261"/>
                </a:lnTo>
                <a:lnTo>
                  <a:pt x="0" y="101492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954713" y="4908137"/>
            <a:ext cx="1767824" cy="1895790"/>
          </a:xfrm>
          <a:custGeom>
            <a:avLst/>
            <a:gdLst/>
            <a:ahLst/>
            <a:cxnLst/>
            <a:rect r="r" b="b" t="t" l="l"/>
            <a:pathLst>
              <a:path h="1895790" w="1767824">
                <a:moveTo>
                  <a:pt x="0" y="0"/>
                </a:moveTo>
                <a:lnTo>
                  <a:pt x="1767824" y="0"/>
                </a:lnTo>
                <a:lnTo>
                  <a:pt x="1767824" y="1895790"/>
                </a:lnTo>
                <a:lnTo>
                  <a:pt x="0" y="18957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78715" y="4663884"/>
            <a:ext cx="1164227" cy="1715531"/>
          </a:xfrm>
          <a:custGeom>
            <a:avLst/>
            <a:gdLst/>
            <a:ahLst/>
            <a:cxnLst/>
            <a:rect r="r" b="b" t="t" l="l"/>
            <a:pathLst>
              <a:path h="1715531" w="1164227">
                <a:moveTo>
                  <a:pt x="0" y="0"/>
                </a:moveTo>
                <a:lnTo>
                  <a:pt x="1164227" y="0"/>
                </a:lnTo>
                <a:lnTo>
                  <a:pt x="1164227" y="1715531"/>
                </a:lnTo>
                <a:lnTo>
                  <a:pt x="0" y="17155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29" t="-547" r="-6178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250356" y="4663884"/>
            <a:ext cx="655167" cy="2168826"/>
          </a:xfrm>
          <a:custGeom>
            <a:avLst/>
            <a:gdLst/>
            <a:ahLst/>
            <a:cxnLst/>
            <a:rect r="r" b="b" t="t" l="l"/>
            <a:pathLst>
              <a:path h="2168826" w="655167">
                <a:moveTo>
                  <a:pt x="0" y="0"/>
                </a:moveTo>
                <a:lnTo>
                  <a:pt x="655167" y="0"/>
                </a:lnTo>
                <a:lnTo>
                  <a:pt x="655167" y="2168826"/>
                </a:lnTo>
                <a:lnTo>
                  <a:pt x="0" y="2168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084" t="0" r="-15560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26175" y="5090538"/>
            <a:ext cx="1080991" cy="2100661"/>
          </a:xfrm>
          <a:custGeom>
            <a:avLst/>
            <a:gdLst/>
            <a:ahLst/>
            <a:cxnLst/>
            <a:rect r="r" b="b" t="t" l="l"/>
            <a:pathLst>
              <a:path h="2100661" w="1080991">
                <a:moveTo>
                  <a:pt x="0" y="0"/>
                </a:moveTo>
                <a:lnTo>
                  <a:pt x="1080990" y="0"/>
                </a:lnTo>
                <a:lnTo>
                  <a:pt x="1080990" y="2100661"/>
                </a:lnTo>
                <a:lnTo>
                  <a:pt x="0" y="210066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5470" r="-111207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120599" y="728177"/>
            <a:ext cx="7030418" cy="3534999"/>
            <a:chOff x="0" y="0"/>
            <a:chExt cx="9373890" cy="471333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373890" cy="4713331"/>
            </a:xfrm>
            <a:custGeom>
              <a:avLst/>
              <a:gdLst/>
              <a:ahLst/>
              <a:cxnLst/>
              <a:rect r="r" b="b" t="t" l="l"/>
              <a:pathLst>
                <a:path h="4713331" w="9373890">
                  <a:moveTo>
                    <a:pt x="0" y="0"/>
                  </a:moveTo>
                  <a:lnTo>
                    <a:pt x="9373890" y="0"/>
                  </a:lnTo>
                  <a:lnTo>
                    <a:pt x="9373890" y="4713331"/>
                  </a:lnTo>
                  <a:lnTo>
                    <a:pt x="0" y="4713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8419" t="0" r="-8419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4016142" y="690298"/>
              <a:ext cx="566363" cy="12452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831"/>
                </a:lnSpc>
              </a:pPr>
              <a:r>
                <a:rPr lang="en-US" b="true" sz="5593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7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3711773">
            <a:off x="14207601" y="4655937"/>
            <a:ext cx="1029871" cy="1216983"/>
          </a:xfrm>
          <a:custGeom>
            <a:avLst/>
            <a:gdLst/>
            <a:ahLst/>
            <a:cxnLst/>
            <a:rect r="r" b="b" t="t" l="l"/>
            <a:pathLst>
              <a:path h="1216983" w="1029871">
                <a:moveTo>
                  <a:pt x="0" y="0"/>
                </a:moveTo>
                <a:lnTo>
                  <a:pt x="1029871" y="0"/>
                </a:lnTo>
                <a:lnTo>
                  <a:pt x="1029871" y="1216982"/>
                </a:lnTo>
                <a:lnTo>
                  <a:pt x="0" y="12169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201860">
            <a:off x="14042925" y="4341752"/>
            <a:ext cx="579807" cy="685148"/>
          </a:xfrm>
          <a:custGeom>
            <a:avLst/>
            <a:gdLst/>
            <a:ahLst/>
            <a:cxnLst/>
            <a:rect r="r" b="b" t="t" l="l"/>
            <a:pathLst>
              <a:path h="685148" w="579807">
                <a:moveTo>
                  <a:pt x="0" y="0"/>
                </a:moveTo>
                <a:lnTo>
                  <a:pt x="579807" y="0"/>
                </a:lnTo>
                <a:lnTo>
                  <a:pt x="579807" y="685149"/>
                </a:lnTo>
                <a:lnTo>
                  <a:pt x="0" y="6851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892732">
            <a:off x="13135240" y="4405950"/>
            <a:ext cx="579807" cy="685148"/>
          </a:xfrm>
          <a:custGeom>
            <a:avLst/>
            <a:gdLst/>
            <a:ahLst/>
            <a:cxnLst/>
            <a:rect r="r" b="b" t="t" l="l"/>
            <a:pathLst>
              <a:path h="685148" w="579807">
                <a:moveTo>
                  <a:pt x="0" y="0"/>
                </a:moveTo>
                <a:lnTo>
                  <a:pt x="579806" y="0"/>
                </a:lnTo>
                <a:lnTo>
                  <a:pt x="579806" y="685149"/>
                </a:lnTo>
                <a:lnTo>
                  <a:pt x="0" y="6851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9176175" y="2737652"/>
            <a:ext cx="10459677" cy="10459677"/>
            <a:chOff x="0" y="0"/>
            <a:chExt cx="13946236" cy="1394623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946236" cy="13946236"/>
            </a:xfrm>
            <a:custGeom>
              <a:avLst/>
              <a:gdLst/>
              <a:ahLst/>
              <a:cxnLst/>
              <a:rect r="r" b="b" t="t" l="l"/>
              <a:pathLst>
                <a:path h="13946236" w="13946236">
                  <a:moveTo>
                    <a:pt x="0" y="0"/>
                  </a:moveTo>
                  <a:lnTo>
                    <a:pt x="13946236" y="0"/>
                  </a:lnTo>
                  <a:lnTo>
                    <a:pt x="13946236" y="13946236"/>
                  </a:lnTo>
                  <a:lnTo>
                    <a:pt x="0" y="139462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11219329" y="810497"/>
            <a:ext cx="5005897" cy="4280042"/>
          </a:xfrm>
          <a:custGeom>
            <a:avLst/>
            <a:gdLst/>
            <a:ahLst/>
            <a:cxnLst/>
            <a:rect r="r" b="b" t="t" l="l"/>
            <a:pathLst>
              <a:path h="4280042" w="5005897">
                <a:moveTo>
                  <a:pt x="0" y="0"/>
                </a:moveTo>
                <a:lnTo>
                  <a:pt x="5005897" y="0"/>
                </a:lnTo>
                <a:lnTo>
                  <a:pt x="5005897" y="4280041"/>
                </a:lnTo>
                <a:lnTo>
                  <a:pt x="0" y="42800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083252" y="1576773"/>
            <a:ext cx="2936704" cy="2848603"/>
          </a:xfrm>
          <a:custGeom>
            <a:avLst/>
            <a:gdLst/>
            <a:ahLst/>
            <a:cxnLst/>
            <a:rect r="r" b="b" t="t" l="l"/>
            <a:pathLst>
              <a:path h="2848603" w="2936704">
                <a:moveTo>
                  <a:pt x="0" y="0"/>
                </a:moveTo>
                <a:lnTo>
                  <a:pt x="2936704" y="0"/>
                </a:lnTo>
                <a:lnTo>
                  <a:pt x="2936704" y="2848603"/>
                </a:lnTo>
                <a:lnTo>
                  <a:pt x="0" y="28486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501022" y="2125752"/>
            <a:ext cx="2050752" cy="1978976"/>
          </a:xfrm>
          <a:custGeom>
            <a:avLst/>
            <a:gdLst/>
            <a:ahLst/>
            <a:cxnLst/>
            <a:rect r="r" b="b" t="t" l="l"/>
            <a:pathLst>
              <a:path h="1978976" w="2050752">
                <a:moveTo>
                  <a:pt x="0" y="0"/>
                </a:moveTo>
                <a:lnTo>
                  <a:pt x="2050752" y="0"/>
                </a:lnTo>
                <a:lnTo>
                  <a:pt x="2050752" y="1978976"/>
                </a:lnTo>
                <a:lnTo>
                  <a:pt x="0" y="19789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160129" y="1395477"/>
            <a:ext cx="2257297" cy="1857401"/>
          </a:xfrm>
          <a:custGeom>
            <a:avLst/>
            <a:gdLst/>
            <a:ahLst/>
            <a:cxnLst/>
            <a:rect r="r" b="b" t="t" l="l"/>
            <a:pathLst>
              <a:path h="1857401" w="2257297">
                <a:moveTo>
                  <a:pt x="0" y="0"/>
                </a:moveTo>
                <a:lnTo>
                  <a:pt x="2257297" y="0"/>
                </a:lnTo>
                <a:lnTo>
                  <a:pt x="2257297" y="1857401"/>
                </a:lnTo>
                <a:lnTo>
                  <a:pt x="0" y="18574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-1852" r="0" b="-1852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732640" y="0"/>
            <a:ext cx="2701223" cy="2400712"/>
          </a:xfrm>
          <a:custGeom>
            <a:avLst/>
            <a:gdLst/>
            <a:ahLst/>
            <a:cxnLst/>
            <a:rect r="r" b="b" t="t" l="l"/>
            <a:pathLst>
              <a:path h="2400712" w="2701223">
                <a:moveTo>
                  <a:pt x="0" y="0"/>
                </a:moveTo>
                <a:lnTo>
                  <a:pt x="2701223" y="0"/>
                </a:lnTo>
                <a:lnTo>
                  <a:pt x="2701223" y="2400712"/>
                </a:lnTo>
                <a:lnTo>
                  <a:pt x="0" y="24007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0">
            <a:off x="13288777" y="1686185"/>
            <a:ext cx="3285183" cy="1429055"/>
          </a:xfrm>
          <a:custGeom>
            <a:avLst/>
            <a:gdLst/>
            <a:ahLst/>
            <a:cxnLst/>
            <a:rect r="r" b="b" t="t" l="l"/>
            <a:pathLst>
              <a:path h="1429055" w="3285183">
                <a:moveTo>
                  <a:pt x="3285184" y="0"/>
                </a:moveTo>
                <a:lnTo>
                  <a:pt x="0" y="0"/>
                </a:lnTo>
                <a:lnTo>
                  <a:pt x="0" y="1429055"/>
                </a:lnTo>
                <a:lnTo>
                  <a:pt x="3285184" y="1429055"/>
                </a:lnTo>
                <a:lnTo>
                  <a:pt x="3285184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467603" y="607739"/>
            <a:ext cx="1615649" cy="1078446"/>
          </a:xfrm>
          <a:custGeom>
            <a:avLst/>
            <a:gdLst/>
            <a:ahLst/>
            <a:cxnLst/>
            <a:rect r="r" b="b" t="t" l="l"/>
            <a:pathLst>
              <a:path h="1078446" w="1615649">
                <a:moveTo>
                  <a:pt x="0" y="0"/>
                </a:moveTo>
                <a:lnTo>
                  <a:pt x="1615649" y="0"/>
                </a:lnTo>
                <a:lnTo>
                  <a:pt x="1615649" y="1078446"/>
                </a:lnTo>
                <a:lnTo>
                  <a:pt x="0" y="107844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977180" y="1659207"/>
            <a:ext cx="1615649" cy="1078446"/>
          </a:xfrm>
          <a:custGeom>
            <a:avLst/>
            <a:gdLst/>
            <a:ahLst/>
            <a:cxnLst/>
            <a:rect r="r" b="b" t="t" l="l"/>
            <a:pathLst>
              <a:path h="1078446" w="1615649">
                <a:moveTo>
                  <a:pt x="0" y="0"/>
                </a:moveTo>
                <a:lnTo>
                  <a:pt x="1615649" y="0"/>
                </a:lnTo>
                <a:lnTo>
                  <a:pt x="1615649" y="1078445"/>
                </a:lnTo>
                <a:lnTo>
                  <a:pt x="0" y="107844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4406014" y="4019758"/>
            <a:ext cx="3027603" cy="2652937"/>
          </a:xfrm>
          <a:custGeom>
            <a:avLst/>
            <a:gdLst/>
            <a:ahLst/>
            <a:cxnLst/>
            <a:rect r="r" b="b" t="t" l="l"/>
            <a:pathLst>
              <a:path h="2652937" w="3027603">
                <a:moveTo>
                  <a:pt x="0" y="0"/>
                </a:moveTo>
                <a:lnTo>
                  <a:pt x="3027603" y="0"/>
                </a:lnTo>
                <a:lnTo>
                  <a:pt x="3027603" y="2652937"/>
                </a:lnTo>
                <a:lnTo>
                  <a:pt x="0" y="26529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4289430" y="5324052"/>
            <a:ext cx="1375499" cy="240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56"/>
              </a:lnSpc>
            </a:pPr>
            <a:r>
              <a:rPr lang="en-US" b="true" sz="1397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TEM QUE FAZER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6539772" y="8203261"/>
            <a:ext cx="1748228" cy="2110078"/>
            <a:chOff x="0" y="0"/>
            <a:chExt cx="2330971" cy="2813438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330971" cy="2813438"/>
            </a:xfrm>
            <a:custGeom>
              <a:avLst/>
              <a:gdLst/>
              <a:ahLst/>
              <a:cxnLst/>
              <a:rect r="r" b="b" t="t" l="l"/>
              <a:pathLst>
                <a:path h="2813438" w="2330971">
                  <a:moveTo>
                    <a:pt x="0" y="0"/>
                  </a:moveTo>
                  <a:lnTo>
                    <a:pt x="2330971" y="0"/>
                  </a:lnTo>
                  <a:lnTo>
                    <a:pt x="2330971" y="2813438"/>
                  </a:lnTo>
                  <a:lnTo>
                    <a:pt x="0" y="28134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-365470" t="-83940" r="-71810" b="-37518"/>
              </a:stretch>
            </a:blipFill>
          </p:spPr>
        </p:sp>
        <p:sp>
          <p:nvSpPr>
            <p:cNvPr name="TextBox 29" id="29"/>
            <p:cNvSpPr txBox="true"/>
            <p:nvPr/>
          </p:nvSpPr>
          <p:spPr>
            <a:xfrm rot="0">
              <a:off x="0" y="1562388"/>
              <a:ext cx="2320958" cy="214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06"/>
                </a:lnSpc>
              </a:pPr>
              <a:r>
                <a:rPr lang="en-US" b="true" sz="937" spc="44">
                  <a:solidFill>
                    <a:srgbClr val="000000"/>
                  </a:solidFill>
                  <a:latin typeface="Lato Heavy Bold"/>
                  <a:ea typeface="Lato Heavy Bold"/>
                  <a:cs typeface="Lato Heavy Bold"/>
                  <a:sym typeface="Lato Heavy Bold"/>
                </a:rPr>
                <a:t>120 ANOS  DE UNIVALI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355245"/>
              <a:ext cx="2330971" cy="165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38"/>
                </a:lnSpc>
              </a:pPr>
              <a:r>
                <a:rPr lang="en-US" b="true" sz="795" spc="123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DESTINO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250664" y="601909"/>
              <a:ext cx="1898464" cy="40557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15"/>
                </a:lnSpc>
              </a:pPr>
              <a:r>
                <a:rPr lang="en-US" sz="1929" spc="964">
                  <a:solidFill>
                    <a:srgbClr val="000000"/>
                  </a:solidFill>
                  <a:latin typeface="Mokoto Glitch 1"/>
                  <a:ea typeface="Mokoto Glitch 1"/>
                  <a:cs typeface="Mokoto Glitch 1"/>
                  <a:sym typeface="Mokoto Glitch 1"/>
                </a:rPr>
                <a:t>year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250664" y="958223"/>
              <a:ext cx="1898464" cy="5628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80"/>
                </a:lnSpc>
              </a:pPr>
              <a:r>
                <a:rPr lang="en-US" sz="2733">
                  <a:solidFill>
                    <a:srgbClr val="000000"/>
                  </a:solidFill>
                  <a:latin typeface="Mokoto Glitch 1"/>
                  <a:ea typeface="Mokoto Glitch 1"/>
                  <a:cs typeface="Mokoto Glitch 1"/>
                  <a:sym typeface="Mokoto Glitch 1"/>
                </a:rPr>
                <a:t>2084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2512244" y="8203261"/>
            <a:ext cx="4247127" cy="1833585"/>
            <a:chOff x="0" y="0"/>
            <a:chExt cx="5662836" cy="244478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7511"/>
              <a:ext cx="4257050" cy="2437270"/>
            </a:xfrm>
            <a:custGeom>
              <a:avLst/>
              <a:gdLst/>
              <a:ahLst/>
              <a:cxnLst/>
              <a:rect r="r" b="b" t="t" l="l"/>
              <a:pathLst>
                <a:path h="2437270" w="4257050">
                  <a:moveTo>
                    <a:pt x="0" y="0"/>
                  </a:moveTo>
                  <a:lnTo>
                    <a:pt x="4257050" y="0"/>
                  </a:lnTo>
                  <a:lnTo>
                    <a:pt x="4257050" y="2437269"/>
                  </a:lnTo>
                  <a:lnTo>
                    <a:pt x="0" y="24372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4660023" y="528988"/>
              <a:ext cx="1002813" cy="1394314"/>
            </a:xfrm>
            <a:custGeom>
              <a:avLst/>
              <a:gdLst/>
              <a:ahLst/>
              <a:cxnLst/>
              <a:rect r="r" b="b" t="t" l="l"/>
              <a:pathLst>
                <a:path h="1394314" w="1002813">
                  <a:moveTo>
                    <a:pt x="0" y="0"/>
                  </a:moveTo>
                  <a:lnTo>
                    <a:pt x="1002813" y="0"/>
                  </a:lnTo>
                  <a:lnTo>
                    <a:pt x="1002813" y="1394315"/>
                  </a:lnTo>
                  <a:lnTo>
                    <a:pt x="0" y="1394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4053466" y="0"/>
              <a:ext cx="280980" cy="2437270"/>
            </a:xfrm>
            <a:custGeom>
              <a:avLst/>
              <a:gdLst/>
              <a:ahLst/>
              <a:cxnLst/>
              <a:rect r="r" b="b" t="t" l="l"/>
              <a:pathLst>
                <a:path h="2437270" w="280980">
                  <a:moveTo>
                    <a:pt x="0" y="0"/>
                  </a:moveTo>
                  <a:lnTo>
                    <a:pt x="280981" y="0"/>
                  </a:lnTo>
                  <a:lnTo>
                    <a:pt x="280981" y="2437270"/>
                  </a:lnTo>
                  <a:lnTo>
                    <a:pt x="0" y="2437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845464" t="0" r="-569606" b="0"/>
              </a:stretch>
            </a:blipFill>
          </p:spPr>
        </p:sp>
      </p:grpSp>
      <p:sp>
        <p:nvSpPr>
          <p:cNvPr name="TextBox 37" id="37"/>
          <p:cNvSpPr txBox="true"/>
          <p:nvPr/>
        </p:nvSpPr>
        <p:spPr>
          <a:xfrm rot="0">
            <a:off x="1572777" y="5526793"/>
            <a:ext cx="7405944" cy="852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76"/>
              </a:lnSpc>
            </a:pPr>
            <a:r>
              <a:rPr lang="en-US" b="true" sz="5907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TEMPLATE ETAPA 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3693" y="-4643719"/>
            <a:ext cx="18411693" cy="18411693"/>
          </a:xfrm>
          <a:custGeom>
            <a:avLst/>
            <a:gdLst/>
            <a:ahLst/>
            <a:cxnLst/>
            <a:rect r="r" b="b" t="t" l="l"/>
            <a:pathLst>
              <a:path h="18411693" w="18411693">
                <a:moveTo>
                  <a:pt x="0" y="0"/>
                </a:moveTo>
                <a:lnTo>
                  <a:pt x="18411693" y="0"/>
                </a:lnTo>
                <a:lnTo>
                  <a:pt x="18411693" y="18411693"/>
                </a:lnTo>
                <a:lnTo>
                  <a:pt x="0" y="184116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005522" y="2990911"/>
            <a:ext cx="19695894" cy="4305178"/>
            <a:chOff x="0" y="0"/>
            <a:chExt cx="5187396" cy="113387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187396" cy="1133874"/>
            </a:xfrm>
            <a:custGeom>
              <a:avLst/>
              <a:gdLst/>
              <a:ahLst/>
              <a:cxnLst/>
              <a:rect r="r" b="b" t="t" l="l"/>
              <a:pathLst>
                <a:path h="1133874" w="5187396">
                  <a:moveTo>
                    <a:pt x="0" y="0"/>
                  </a:moveTo>
                  <a:lnTo>
                    <a:pt x="5187396" y="0"/>
                  </a:lnTo>
                  <a:lnTo>
                    <a:pt x="5187396" y="1133874"/>
                  </a:lnTo>
                  <a:lnTo>
                    <a:pt x="0" y="1133874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5187396" cy="1210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480574" y="3926694"/>
            <a:ext cx="12481708" cy="2385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Se precisar, tem mais um slide para descrever sua proposta.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Lembre-se, os dois slides deste questionamento, somados precisam ter até 1500 caracteres :)</a:t>
            </a:r>
          </a:p>
          <a:p>
            <a:pPr algn="l">
              <a:lnSpc>
                <a:spcPts val="149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15703106" cy="10462195"/>
          </a:xfrm>
          <a:custGeom>
            <a:avLst/>
            <a:gdLst/>
            <a:ahLst/>
            <a:cxnLst/>
            <a:rect r="r" b="b" t="t" l="l"/>
            <a:pathLst>
              <a:path h="10462195" w="15703106">
                <a:moveTo>
                  <a:pt x="0" y="0"/>
                </a:moveTo>
                <a:lnTo>
                  <a:pt x="15703106" y="0"/>
                </a:lnTo>
                <a:lnTo>
                  <a:pt x="15703106" y="10462195"/>
                </a:lnTo>
                <a:lnTo>
                  <a:pt x="0" y="10462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95774" y="2217369"/>
            <a:ext cx="15173026" cy="7252316"/>
            <a:chOff x="0" y="0"/>
            <a:chExt cx="3996188" cy="19100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96188" cy="1910075"/>
            </a:xfrm>
            <a:custGeom>
              <a:avLst/>
              <a:gdLst/>
              <a:ahLst/>
              <a:cxnLst/>
              <a:rect r="r" b="b" t="t" l="l"/>
              <a:pathLst>
                <a:path h="1910075" w="3996188">
                  <a:moveTo>
                    <a:pt x="0" y="0"/>
                  </a:moveTo>
                  <a:lnTo>
                    <a:pt x="3996188" y="0"/>
                  </a:lnTo>
                  <a:lnTo>
                    <a:pt x="3996188" y="1910075"/>
                  </a:lnTo>
                  <a:lnTo>
                    <a:pt x="0" y="1910075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996188" cy="19862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028700" y="2826496"/>
            <a:ext cx="13984003" cy="5986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Toda boa Ideia de Negócio Inovadora precisa de clientes para comprarem seu produto ou serviço.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Agora você precisa</a:t>
            </a: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descrever quem será o cliente que irá comprar sua proposta (pode ser mais de um).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Seja bem objetivo e acerte no alvo para os avaliadores escolherem seu projeto para a próxima fase.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Você terá até 500 caracteres para nos falar sobre seu cliente.</a:t>
            </a:r>
          </a:p>
          <a:p>
            <a:pPr algn="just">
              <a:lnSpc>
                <a:spcPts val="4123"/>
              </a:lnSpc>
            </a:pPr>
          </a:p>
          <a:p>
            <a:pPr algn="l">
              <a:lnSpc>
                <a:spcPts val="149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795774" y="735577"/>
            <a:ext cx="8678848" cy="1165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32"/>
              </a:lnSpc>
            </a:pP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4 </a:t>
            </a: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- DEFINA SEU CLIENTE!</a:t>
            </a:r>
          </a:p>
          <a:p>
            <a:pPr algn="just">
              <a:lnSpc>
                <a:spcPts val="389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98975" y="751031"/>
            <a:ext cx="11555584" cy="1352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32"/>
              </a:lnSpc>
            </a:pPr>
            <a:r>
              <a:rPr lang="en-US" b="true" sz="3900">
                <a:solidFill>
                  <a:srgbClr val="54EA0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5 </a:t>
            </a:r>
            <a:r>
              <a:rPr lang="en-US" b="true" sz="3900">
                <a:solidFill>
                  <a:srgbClr val="54EA0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- O QUE TORNA SUA PROPOSTA INOVADORA?</a:t>
            </a:r>
          </a:p>
          <a:p>
            <a:pPr algn="just">
              <a:lnSpc>
                <a:spcPts val="5432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698975" y="2294091"/>
            <a:ext cx="13088544" cy="6964209"/>
            <a:chOff x="0" y="0"/>
            <a:chExt cx="3447188" cy="183419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47188" cy="1834195"/>
            </a:xfrm>
            <a:custGeom>
              <a:avLst/>
              <a:gdLst/>
              <a:ahLst/>
              <a:cxnLst/>
              <a:rect r="r" b="b" t="t" l="l"/>
              <a:pathLst>
                <a:path h="1834195" w="3447188">
                  <a:moveTo>
                    <a:pt x="0" y="0"/>
                  </a:moveTo>
                  <a:lnTo>
                    <a:pt x="3447188" y="0"/>
                  </a:lnTo>
                  <a:lnTo>
                    <a:pt x="3447188" y="1834195"/>
                  </a:lnTo>
                  <a:lnTo>
                    <a:pt x="0" y="1834195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3447188" cy="19103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958803" y="2723899"/>
            <a:ext cx="12568889" cy="7672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5"/>
              </a:lnSpc>
            </a:pPr>
            <a:r>
              <a:rPr lang="en-US" sz="3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Já sabemos de quase toda a sua Ideia, mas precisamos de mais uma informação muito importante, o que torna a sua Ideia </a:t>
            </a:r>
            <a:r>
              <a:rPr lang="en-US" sz="3000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INOVADORA</a:t>
            </a:r>
            <a:r>
              <a:rPr lang="en-US" sz="3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?</a:t>
            </a:r>
          </a:p>
          <a:p>
            <a:pPr algn="just">
              <a:lnSpc>
                <a:spcPts val="4125"/>
              </a:lnSpc>
            </a:pPr>
          </a:p>
          <a:p>
            <a:pPr algn="just">
              <a:lnSpc>
                <a:spcPts val="4125"/>
              </a:lnSpc>
            </a:pPr>
            <a:r>
              <a:rPr lang="en-US" sz="3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Lembrando que Inovação se refere a introdução de novidade ou aperfeiçoamento no ambiente produtivo e social que resulte em novos produtos, serviços ou processos ou que compreenda a agregação de novas funcionalidades ou características a produto, serviço ou processo já existente que possa resultar em melhorias e em efetivo ganho de qualidade ou desempenho.</a:t>
            </a:r>
          </a:p>
          <a:p>
            <a:pPr algn="just">
              <a:lnSpc>
                <a:spcPts val="4125"/>
              </a:lnSpc>
            </a:pPr>
          </a:p>
          <a:p>
            <a:pPr algn="just">
              <a:lnSpc>
                <a:spcPts val="4125"/>
              </a:lnSpc>
            </a:pPr>
            <a:r>
              <a:rPr lang="en-US" sz="3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Você tem 500 caracteres para nos contar sobre a inovação na sua proposta.</a:t>
            </a:r>
          </a:p>
          <a:p>
            <a:pPr algn="just">
              <a:lnSpc>
                <a:spcPts val="4125"/>
              </a:lnSpc>
            </a:pPr>
          </a:p>
          <a:p>
            <a:pPr algn="just">
              <a:lnSpc>
                <a:spcPts val="4125"/>
              </a:lnSpc>
            </a:pPr>
          </a:p>
          <a:p>
            <a:pPr algn="l">
              <a:lnSpc>
                <a:spcPts val="1500"/>
              </a:lnSpc>
            </a:pPr>
          </a:p>
        </p:txBody>
      </p:sp>
      <p:grpSp>
        <p:nvGrpSpPr>
          <p:cNvPr name="Group 8" id="8"/>
          <p:cNvGrpSpPr/>
          <p:nvPr/>
        </p:nvGrpSpPr>
        <p:grpSpPr>
          <a:xfrm rot="0">
            <a:off x="9540679" y="-919178"/>
            <a:ext cx="12352120" cy="8804793"/>
            <a:chOff x="0" y="0"/>
            <a:chExt cx="16469493" cy="11739723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766923"/>
              <a:ext cx="16469493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6469493">
                  <a:moveTo>
                    <a:pt x="16469493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16469493" y="10972800"/>
                  </a:lnTo>
                  <a:lnTo>
                    <a:pt x="16469493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528328">
              <a:off x="4364045" y="560196"/>
              <a:ext cx="7741403" cy="5486400"/>
            </a:xfrm>
            <a:custGeom>
              <a:avLst/>
              <a:gdLst/>
              <a:ahLst/>
              <a:cxnLst/>
              <a:rect r="r" b="b" t="t" l="l"/>
              <a:pathLst>
                <a:path h="5486400" w="7741403">
                  <a:moveTo>
                    <a:pt x="0" y="0"/>
                  </a:moveTo>
                  <a:lnTo>
                    <a:pt x="7741403" y="0"/>
                  </a:lnTo>
                  <a:lnTo>
                    <a:pt x="7741403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2474" y="678744"/>
            <a:ext cx="16112832" cy="2337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32"/>
              </a:lnSpc>
            </a:pP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6 </a:t>
            </a: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- QUAIS DADOS DO MERCADO DÃO SUSTENTAÇÃO A SUA PROPOSTA?</a:t>
            </a:r>
          </a:p>
          <a:p>
            <a:pPr algn="just">
              <a:lnSpc>
                <a:spcPts val="3899"/>
              </a:lnSpc>
            </a:pPr>
          </a:p>
          <a:p>
            <a:pPr algn="just">
              <a:lnSpc>
                <a:spcPts val="3899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812474" y="2824152"/>
            <a:ext cx="16329991" cy="6911279"/>
            <a:chOff x="0" y="0"/>
            <a:chExt cx="4300903" cy="18202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300903" cy="1820255"/>
            </a:xfrm>
            <a:custGeom>
              <a:avLst/>
              <a:gdLst/>
              <a:ahLst/>
              <a:cxnLst/>
              <a:rect r="r" b="b" t="t" l="l"/>
              <a:pathLst>
                <a:path h="1820255" w="4300903">
                  <a:moveTo>
                    <a:pt x="0" y="0"/>
                  </a:moveTo>
                  <a:lnTo>
                    <a:pt x="4300903" y="0"/>
                  </a:lnTo>
                  <a:lnTo>
                    <a:pt x="4300903" y="1820255"/>
                  </a:lnTo>
                  <a:lnTo>
                    <a:pt x="0" y="1820255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4300903" cy="1896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138086" y="3591662"/>
            <a:ext cx="15461607" cy="5576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5"/>
              </a:lnSpc>
            </a:pPr>
            <a:r>
              <a:rPr lang="en-US" sz="3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Neste item você precisa realizar pesquisas e apresentar algumas análises mais detalhadas que fornecem uma base sólida para sustentar sua inovação, garantindo que todas as decisões foram fundamentadas em dados concretos e evidências de mercado.</a:t>
            </a:r>
          </a:p>
          <a:p>
            <a:pPr algn="just">
              <a:lnSpc>
                <a:spcPts val="4125"/>
              </a:lnSpc>
            </a:pPr>
          </a:p>
          <a:p>
            <a:pPr algn="just">
              <a:lnSpc>
                <a:spcPts val="4125"/>
              </a:lnSpc>
            </a:pPr>
            <a:r>
              <a:rPr lang="en-US" sz="3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Esse embasamento é importante para fortalecer argumentos, identificar tendências relevantes e justificar a viabilidade da proposta apresentada.</a:t>
            </a:r>
          </a:p>
          <a:p>
            <a:pPr algn="just">
              <a:lnSpc>
                <a:spcPts val="4125"/>
              </a:lnSpc>
            </a:pPr>
          </a:p>
          <a:p>
            <a:pPr algn="just">
              <a:lnSpc>
                <a:spcPts val="4125"/>
              </a:lnSpc>
            </a:pPr>
            <a:r>
              <a:rPr lang="en-US" sz="300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Para essa questão você terá até 1500 caracteres para justificar sua proposta.</a:t>
            </a:r>
          </a:p>
          <a:p>
            <a:pPr algn="just">
              <a:lnSpc>
                <a:spcPts val="4125"/>
              </a:lnSpc>
            </a:pPr>
          </a:p>
          <a:p>
            <a:pPr algn="l">
              <a:lnSpc>
                <a:spcPts val="150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05522" y="2990911"/>
            <a:ext cx="19695894" cy="4305178"/>
            <a:chOff x="0" y="0"/>
            <a:chExt cx="5187396" cy="113387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187396" cy="1133874"/>
            </a:xfrm>
            <a:custGeom>
              <a:avLst/>
              <a:gdLst/>
              <a:ahLst/>
              <a:cxnLst/>
              <a:rect r="r" b="b" t="t" l="l"/>
              <a:pathLst>
                <a:path h="1133874" w="5187396">
                  <a:moveTo>
                    <a:pt x="0" y="0"/>
                  </a:moveTo>
                  <a:lnTo>
                    <a:pt x="5187396" y="0"/>
                  </a:lnTo>
                  <a:lnTo>
                    <a:pt x="5187396" y="1133874"/>
                  </a:lnTo>
                  <a:lnTo>
                    <a:pt x="0" y="1133874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5187396" cy="12100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479456" y="-792067"/>
            <a:ext cx="18944568" cy="11079067"/>
          </a:xfrm>
          <a:custGeom>
            <a:avLst/>
            <a:gdLst/>
            <a:ahLst/>
            <a:cxnLst/>
            <a:rect r="r" b="b" t="t" l="l"/>
            <a:pathLst>
              <a:path h="11079067" w="18944568">
                <a:moveTo>
                  <a:pt x="0" y="0"/>
                </a:moveTo>
                <a:lnTo>
                  <a:pt x="18944568" y="0"/>
                </a:lnTo>
                <a:lnTo>
                  <a:pt x="18944568" y="11079067"/>
                </a:lnTo>
                <a:lnTo>
                  <a:pt x="0" y="11079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l="0" t="-1298" r="0" b="-1298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80574" y="3926694"/>
            <a:ext cx="12481708" cy="2385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Se precisar, tem mais um slide para descrever sua proposta.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Lembre-se, os dois slides deste questionamento, somados precisam ter até 1500 caracteres :)</a:t>
            </a:r>
          </a:p>
          <a:p>
            <a:pPr algn="l">
              <a:lnSpc>
                <a:spcPts val="1499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07958" y="4733560"/>
            <a:ext cx="11632573" cy="3768832"/>
          </a:xfrm>
          <a:custGeom>
            <a:avLst/>
            <a:gdLst/>
            <a:ahLst/>
            <a:cxnLst/>
            <a:rect r="r" b="b" t="t" l="l"/>
            <a:pathLst>
              <a:path h="3768832" w="11632573">
                <a:moveTo>
                  <a:pt x="0" y="0"/>
                </a:moveTo>
                <a:lnTo>
                  <a:pt x="11632573" y="0"/>
                </a:lnTo>
                <a:lnTo>
                  <a:pt x="11632573" y="3768832"/>
                </a:lnTo>
                <a:lnTo>
                  <a:pt x="0" y="3768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589610" y="1803454"/>
            <a:ext cx="10325886" cy="1258638"/>
            <a:chOff x="0" y="0"/>
            <a:chExt cx="2719575" cy="33149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19575" cy="331493"/>
            </a:xfrm>
            <a:custGeom>
              <a:avLst/>
              <a:gdLst/>
              <a:ahLst/>
              <a:cxnLst/>
              <a:rect r="r" b="b" t="t" l="l"/>
              <a:pathLst>
                <a:path h="331493" w="2719575">
                  <a:moveTo>
                    <a:pt x="0" y="0"/>
                  </a:moveTo>
                  <a:lnTo>
                    <a:pt x="2719575" y="0"/>
                  </a:lnTo>
                  <a:lnTo>
                    <a:pt x="2719575" y="331493"/>
                  </a:lnTo>
                  <a:lnTo>
                    <a:pt x="0" y="331493"/>
                  </a:lnTo>
                  <a:close/>
                </a:path>
              </a:pathLst>
            </a:custGeom>
            <a:solidFill>
              <a:srgbClr val="364B6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76200"/>
              <a:ext cx="2719575" cy="4076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761152" y="1746240"/>
            <a:ext cx="13982800" cy="2488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28"/>
              </a:lnSpc>
            </a:pPr>
            <a:r>
              <a:rPr lang="en-US" sz="7163" b="true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FICOU COM DÚVIDAS </a:t>
            </a:r>
          </a:p>
          <a:p>
            <a:pPr algn="ctr">
              <a:lnSpc>
                <a:spcPts val="10028"/>
              </a:lnSpc>
              <a:spcBef>
                <a:spcPct val="0"/>
              </a:spcBef>
            </a:pPr>
            <a:r>
              <a:rPr lang="en-US" b="true" sz="7163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ENTRE EM CONTATO CONOSCO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02257" y="4004601"/>
            <a:ext cx="1602977" cy="852815"/>
          </a:xfrm>
          <a:custGeom>
            <a:avLst/>
            <a:gdLst/>
            <a:ahLst/>
            <a:cxnLst/>
            <a:rect r="r" b="b" t="t" l="l"/>
            <a:pathLst>
              <a:path h="852815" w="1602977">
                <a:moveTo>
                  <a:pt x="0" y="0"/>
                </a:moveTo>
                <a:lnTo>
                  <a:pt x="1602977" y="0"/>
                </a:lnTo>
                <a:lnTo>
                  <a:pt x="1602977" y="852815"/>
                </a:lnTo>
                <a:lnTo>
                  <a:pt x="0" y="852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5190" y="6720690"/>
            <a:ext cx="2557276" cy="1139467"/>
          </a:xfrm>
          <a:custGeom>
            <a:avLst/>
            <a:gdLst/>
            <a:ahLst/>
            <a:cxnLst/>
            <a:rect r="r" b="b" t="t" l="l"/>
            <a:pathLst>
              <a:path h="1139467" w="2557276">
                <a:moveTo>
                  <a:pt x="0" y="0"/>
                </a:moveTo>
                <a:lnTo>
                  <a:pt x="2557276" y="0"/>
                </a:lnTo>
                <a:lnTo>
                  <a:pt x="2557276" y="1139466"/>
                </a:lnTo>
                <a:lnTo>
                  <a:pt x="0" y="11394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598" t="0" r="-278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159681" y="8495828"/>
            <a:ext cx="2331123" cy="617574"/>
          </a:xfrm>
          <a:custGeom>
            <a:avLst/>
            <a:gdLst/>
            <a:ahLst/>
            <a:cxnLst/>
            <a:rect r="r" b="b" t="t" l="l"/>
            <a:pathLst>
              <a:path h="617574" w="2331123">
                <a:moveTo>
                  <a:pt x="0" y="0"/>
                </a:moveTo>
                <a:lnTo>
                  <a:pt x="2331122" y="0"/>
                </a:lnTo>
                <a:lnTo>
                  <a:pt x="2331122" y="617573"/>
                </a:lnTo>
                <a:lnTo>
                  <a:pt x="0" y="617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89934" y="8282722"/>
            <a:ext cx="3496684" cy="1043786"/>
          </a:xfrm>
          <a:custGeom>
            <a:avLst/>
            <a:gdLst/>
            <a:ahLst/>
            <a:cxnLst/>
            <a:rect r="r" b="b" t="t" l="l"/>
            <a:pathLst>
              <a:path h="1043786" w="3496684">
                <a:moveTo>
                  <a:pt x="0" y="0"/>
                </a:moveTo>
                <a:lnTo>
                  <a:pt x="3496684" y="0"/>
                </a:lnTo>
                <a:lnTo>
                  <a:pt x="3496684" y="1043786"/>
                </a:lnTo>
                <a:lnTo>
                  <a:pt x="0" y="1043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95088" r="0" b="-7407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548" y="8282722"/>
            <a:ext cx="3957690" cy="1069881"/>
          </a:xfrm>
          <a:custGeom>
            <a:avLst/>
            <a:gdLst/>
            <a:ahLst/>
            <a:cxnLst/>
            <a:rect r="r" b="b" t="t" l="l"/>
            <a:pathLst>
              <a:path h="1069881" w="3957690">
                <a:moveTo>
                  <a:pt x="0" y="0"/>
                </a:moveTo>
                <a:lnTo>
                  <a:pt x="3957690" y="0"/>
                </a:lnTo>
                <a:lnTo>
                  <a:pt x="3957690" y="1069880"/>
                </a:lnTo>
                <a:lnTo>
                  <a:pt x="0" y="10698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14317" r="0" b="-8243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544436" y="7007731"/>
            <a:ext cx="2722543" cy="852425"/>
          </a:xfrm>
          <a:custGeom>
            <a:avLst/>
            <a:gdLst/>
            <a:ahLst/>
            <a:cxnLst/>
            <a:rect r="r" b="b" t="t" l="l"/>
            <a:pathLst>
              <a:path h="852425" w="2722543">
                <a:moveTo>
                  <a:pt x="0" y="0"/>
                </a:moveTo>
                <a:lnTo>
                  <a:pt x="2722543" y="0"/>
                </a:lnTo>
                <a:lnTo>
                  <a:pt x="2722543" y="852425"/>
                </a:lnTo>
                <a:lnTo>
                  <a:pt x="0" y="8524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11886" y="6903352"/>
            <a:ext cx="2052780" cy="956804"/>
          </a:xfrm>
          <a:custGeom>
            <a:avLst/>
            <a:gdLst/>
            <a:ahLst/>
            <a:cxnLst/>
            <a:rect r="r" b="b" t="t" l="l"/>
            <a:pathLst>
              <a:path h="956804" w="2052780">
                <a:moveTo>
                  <a:pt x="0" y="0"/>
                </a:moveTo>
                <a:lnTo>
                  <a:pt x="2052780" y="0"/>
                </a:lnTo>
                <a:lnTo>
                  <a:pt x="2052780" y="956804"/>
                </a:lnTo>
                <a:lnTo>
                  <a:pt x="0" y="9568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19074" y="-4195255"/>
            <a:ext cx="8487976" cy="15094637"/>
          </a:xfrm>
          <a:custGeom>
            <a:avLst/>
            <a:gdLst/>
            <a:ahLst/>
            <a:cxnLst/>
            <a:rect r="r" b="b" t="t" l="l"/>
            <a:pathLst>
              <a:path h="15094637" w="8487976">
                <a:moveTo>
                  <a:pt x="0" y="0"/>
                </a:moveTo>
                <a:lnTo>
                  <a:pt x="8487976" y="0"/>
                </a:lnTo>
                <a:lnTo>
                  <a:pt x="8487976" y="15094637"/>
                </a:lnTo>
                <a:lnTo>
                  <a:pt x="0" y="150946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719" t="-41729" r="-12986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09390" y="3087415"/>
            <a:ext cx="5611927" cy="6018153"/>
          </a:xfrm>
          <a:custGeom>
            <a:avLst/>
            <a:gdLst/>
            <a:ahLst/>
            <a:cxnLst/>
            <a:rect r="r" b="b" t="t" l="l"/>
            <a:pathLst>
              <a:path h="6018153" w="5611927">
                <a:moveTo>
                  <a:pt x="0" y="0"/>
                </a:moveTo>
                <a:lnTo>
                  <a:pt x="5611927" y="0"/>
                </a:lnTo>
                <a:lnTo>
                  <a:pt x="5611927" y="6018153"/>
                </a:lnTo>
                <a:lnTo>
                  <a:pt x="0" y="60181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08965">
            <a:off x="9141501" y="4273112"/>
            <a:ext cx="4989873" cy="4366303"/>
          </a:xfrm>
          <a:custGeom>
            <a:avLst/>
            <a:gdLst/>
            <a:ahLst/>
            <a:cxnLst/>
            <a:rect r="r" b="b" t="t" l="l"/>
            <a:pathLst>
              <a:path h="4366303" w="4989873">
                <a:moveTo>
                  <a:pt x="0" y="0"/>
                </a:moveTo>
                <a:lnTo>
                  <a:pt x="4989873" y="0"/>
                </a:lnTo>
                <a:lnTo>
                  <a:pt x="4989873" y="4366303"/>
                </a:lnTo>
                <a:lnTo>
                  <a:pt x="0" y="43663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8733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5879211" y="6934026"/>
            <a:ext cx="2427839" cy="3403658"/>
            <a:chOff x="0" y="0"/>
            <a:chExt cx="3237119" cy="453821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237119" cy="4538211"/>
            </a:xfrm>
            <a:custGeom>
              <a:avLst/>
              <a:gdLst/>
              <a:ahLst/>
              <a:cxnLst/>
              <a:rect r="r" b="b" t="t" l="l"/>
              <a:pathLst>
                <a:path h="4538211" w="3237119">
                  <a:moveTo>
                    <a:pt x="0" y="0"/>
                  </a:moveTo>
                  <a:lnTo>
                    <a:pt x="3237119" y="0"/>
                  </a:lnTo>
                  <a:lnTo>
                    <a:pt x="3237119" y="4538211"/>
                  </a:lnTo>
                  <a:lnTo>
                    <a:pt x="0" y="4538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65470" t="-65315" r="-71810" b="-25348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2373842"/>
              <a:ext cx="3223213" cy="72540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36"/>
                </a:lnSpc>
              </a:pPr>
              <a:r>
                <a:rPr lang="en-US" b="true" sz="1725" spc="81">
                  <a:solidFill>
                    <a:srgbClr val="000000"/>
                  </a:solidFill>
                  <a:latin typeface="Lato Heavy Bold"/>
                  <a:ea typeface="Lato Heavy Bold"/>
                  <a:cs typeface="Lato Heavy Bold"/>
                  <a:sym typeface="Lato Heavy Bold"/>
                </a:rPr>
                <a:t>120 ANOS  DE UNIVALI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506571"/>
              <a:ext cx="3237119" cy="419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69"/>
                </a:lnSpc>
              </a:pPr>
              <a:r>
                <a:rPr lang="en-US" b="true" sz="2093" spc="324">
                  <a:solidFill>
                    <a:srgbClr val="000000"/>
                  </a:solidFill>
                  <a:latin typeface="Lato Bold"/>
                  <a:ea typeface="Lato Bold"/>
                  <a:cs typeface="Lato Bold"/>
                  <a:sym typeface="Lato Bold"/>
                </a:rPr>
                <a:t>DESTINO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348107" y="1055330"/>
              <a:ext cx="2636478" cy="5463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15"/>
                </a:lnSpc>
              </a:pPr>
              <a:r>
                <a:rPr lang="en-US" sz="2679" spc="1339">
                  <a:solidFill>
                    <a:srgbClr val="000000"/>
                  </a:solidFill>
                  <a:latin typeface="Mokoto Glitch 1"/>
                  <a:ea typeface="Mokoto Glitch 1"/>
                  <a:cs typeface="Mokoto Glitch 1"/>
                  <a:sym typeface="Mokoto Glitch 1"/>
                </a:rPr>
                <a:t>year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348107" y="1536931"/>
              <a:ext cx="2636478" cy="7779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55"/>
                </a:lnSpc>
              </a:pPr>
              <a:r>
                <a:rPr lang="en-US" sz="3796">
                  <a:solidFill>
                    <a:srgbClr val="000000"/>
                  </a:solidFill>
                  <a:latin typeface="Mokoto Glitch 1"/>
                  <a:ea typeface="Mokoto Glitch 1"/>
                  <a:cs typeface="Mokoto Glitch 1"/>
                  <a:sym typeface="Mokoto Glitch 1"/>
                </a:rPr>
                <a:t>2084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654756" y="1520178"/>
            <a:ext cx="7791617" cy="1113552"/>
          </a:xfrm>
          <a:custGeom>
            <a:avLst/>
            <a:gdLst/>
            <a:ahLst/>
            <a:cxnLst/>
            <a:rect r="r" b="b" t="t" l="l"/>
            <a:pathLst>
              <a:path h="1113552" w="7791617">
                <a:moveTo>
                  <a:pt x="0" y="0"/>
                </a:moveTo>
                <a:lnTo>
                  <a:pt x="7791617" y="0"/>
                </a:lnTo>
                <a:lnTo>
                  <a:pt x="7791617" y="1113552"/>
                </a:lnTo>
                <a:lnTo>
                  <a:pt x="0" y="11135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73400" y="5113602"/>
            <a:ext cx="2329686" cy="580044"/>
          </a:xfrm>
          <a:custGeom>
            <a:avLst/>
            <a:gdLst/>
            <a:ahLst/>
            <a:cxnLst/>
            <a:rect r="r" b="b" t="t" l="l"/>
            <a:pathLst>
              <a:path h="580044" w="2329686">
                <a:moveTo>
                  <a:pt x="0" y="0"/>
                </a:moveTo>
                <a:lnTo>
                  <a:pt x="2329686" y="0"/>
                </a:lnTo>
                <a:lnTo>
                  <a:pt x="2329686" y="580045"/>
                </a:lnTo>
                <a:lnTo>
                  <a:pt x="0" y="58004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3517437" y="5081572"/>
            <a:ext cx="2472497" cy="593399"/>
          </a:xfrm>
          <a:custGeom>
            <a:avLst/>
            <a:gdLst/>
            <a:ahLst/>
            <a:cxnLst/>
            <a:rect r="r" b="b" t="t" l="l"/>
            <a:pathLst>
              <a:path h="593399" w="2472497">
                <a:moveTo>
                  <a:pt x="0" y="0"/>
                </a:moveTo>
                <a:lnTo>
                  <a:pt x="2472497" y="0"/>
                </a:lnTo>
                <a:lnTo>
                  <a:pt x="2472497" y="593400"/>
                </a:lnTo>
                <a:lnTo>
                  <a:pt x="0" y="593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552055" y="3659465"/>
            <a:ext cx="1400473" cy="1543087"/>
          </a:xfrm>
          <a:custGeom>
            <a:avLst/>
            <a:gdLst/>
            <a:ahLst/>
            <a:cxnLst/>
            <a:rect r="r" b="b" t="t" l="l"/>
            <a:pathLst>
              <a:path h="1543087" w="1400473">
                <a:moveTo>
                  <a:pt x="0" y="0"/>
                </a:moveTo>
                <a:lnTo>
                  <a:pt x="1400473" y="0"/>
                </a:lnTo>
                <a:lnTo>
                  <a:pt x="1400473" y="1543087"/>
                </a:lnTo>
                <a:lnTo>
                  <a:pt x="0" y="154308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6051" t="0" r="-49829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16746" y="5860653"/>
            <a:ext cx="1736778" cy="1195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49"/>
              </a:lnSpc>
            </a:pPr>
            <a:r>
              <a:rPr lang="en-US" b="true" sz="3489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APOIO</a:t>
            </a:r>
          </a:p>
          <a:p>
            <a:pPr algn="l">
              <a:lnSpc>
                <a:spcPts val="4849"/>
              </a:lnSpc>
            </a:pPr>
            <a:r>
              <a:rPr lang="en-US" b="true" sz="3489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54756" y="3418127"/>
            <a:ext cx="3473482" cy="579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4"/>
              </a:lnSpc>
            </a:pPr>
            <a:r>
              <a:rPr lang="en-US" b="true" sz="3489">
                <a:solidFill>
                  <a:srgbClr val="54EA0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PATROCÍNIO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54756" y="971550"/>
            <a:ext cx="3597535" cy="5796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4"/>
              </a:lnSpc>
            </a:pPr>
            <a:r>
              <a:rPr lang="en-US" b="true" sz="3489">
                <a:solidFill>
                  <a:srgbClr val="54EA0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REALIZAÇÃO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785906" y="548626"/>
            <a:ext cx="5341202" cy="2298568"/>
            <a:chOff x="0" y="0"/>
            <a:chExt cx="7121603" cy="306475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121603" cy="3064758"/>
            </a:xfrm>
            <a:custGeom>
              <a:avLst/>
              <a:gdLst/>
              <a:ahLst/>
              <a:cxnLst/>
              <a:rect r="r" b="b" t="t" l="l"/>
              <a:pathLst>
                <a:path h="3064758" w="7121603">
                  <a:moveTo>
                    <a:pt x="0" y="0"/>
                  </a:moveTo>
                  <a:lnTo>
                    <a:pt x="7121603" y="0"/>
                  </a:lnTo>
                  <a:lnTo>
                    <a:pt x="7121603" y="3064758"/>
                  </a:lnTo>
                  <a:lnTo>
                    <a:pt x="0" y="3064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051174" y="456500"/>
              <a:ext cx="430281" cy="8020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92"/>
                </a:lnSpc>
              </a:pPr>
              <a:r>
                <a:rPr lang="en-US" b="true" sz="3637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7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028700" y="3976811"/>
            <a:ext cx="5197888" cy="681590"/>
          </a:xfrm>
          <a:custGeom>
            <a:avLst/>
            <a:gdLst/>
            <a:ahLst/>
            <a:cxnLst/>
            <a:rect r="r" b="b" t="t" l="l"/>
            <a:pathLst>
              <a:path h="681590" w="5197888">
                <a:moveTo>
                  <a:pt x="0" y="0"/>
                </a:moveTo>
                <a:lnTo>
                  <a:pt x="5197888" y="0"/>
                </a:lnTo>
                <a:lnTo>
                  <a:pt x="5197888" y="681590"/>
                </a:lnTo>
                <a:lnTo>
                  <a:pt x="0" y="6815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700" y="6075817"/>
            <a:ext cx="5197888" cy="681590"/>
          </a:xfrm>
          <a:custGeom>
            <a:avLst/>
            <a:gdLst/>
            <a:ahLst/>
            <a:cxnLst/>
            <a:rect r="r" b="b" t="t" l="l"/>
            <a:pathLst>
              <a:path h="681590" w="5197888">
                <a:moveTo>
                  <a:pt x="0" y="0"/>
                </a:moveTo>
                <a:lnTo>
                  <a:pt x="5197888" y="0"/>
                </a:lnTo>
                <a:lnTo>
                  <a:pt x="5197888" y="681589"/>
                </a:lnTo>
                <a:lnTo>
                  <a:pt x="0" y="681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8148056"/>
            <a:ext cx="5197888" cy="681590"/>
          </a:xfrm>
          <a:custGeom>
            <a:avLst/>
            <a:gdLst/>
            <a:ahLst/>
            <a:cxnLst/>
            <a:rect r="r" b="b" t="t" l="l"/>
            <a:pathLst>
              <a:path h="681590" w="5197888">
                <a:moveTo>
                  <a:pt x="0" y="0"/>
                </a:moveTo>
                <a:lnTo>
                  <a:pt x="5197888" y="0"/>
                </a:lnTo>
                <a:lnTo>
                  <a:pt x="5197888" y="681590"/>
                </a:lnTo>
                <a:lnTo>
                  <a:pt x="0" y="681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3088834" y="4961363"/>
            <a:ext cx="779774" cy="808749"/>
            <a:chOff x="0" y="0"/>
            <a:chExt cx="779780" cy="80874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80161" cy="809625"/>
            </a:xfrm>
            <a:custGeom>
              <a:avLst/>
              <a:gdLst/>
              <a:ahLst/>
              <a:cxnLst/>
              <a:rect r="r" b="b" t="t" l="l"/>
              <a:pathLst>
                <a:path h="809625" w="780161">
                  <a:moveTo>
                    <a:pt x="397002" y="806069"/>
                  </a:moveTo>
                  <a:lnTo>
                    <a:pt x="388239" y="809625"/>
                  </a:lnTo>
                  <a:lnTo>
                    <a:pt x="4445" y="431673"/>
                  </a:lnTo>
                  <a:cubicBezTo>
                    <a:pt x="2667" y="429895"/>
                    <a:pt x="1778" y="428117"/>
                    <a:pt x="1778" y="425577"/>
                  </a:cubicBezTo>
                  <a:lnTo>
                    <a:pt x="0" y="369189"/>
                  </a:lnTo>
                  <a:cubicBezTo>
                    <a:pt x="0" y="366522"/>
                    <a:pt x="889" y="364744"/>
                    <a:pt x="2667" y="363093"/>
                  </a:cubicBezTo>
                  <a:lnTo>
                    <a:pt x="6223" y="360426"/>
                  </a:lnTo>
                  <a:lnTo>
                    <a:pt x="157734" y="360426"/>
                  </a:lnTo>
                  <a:cubicBezTo>
                    <a:pt x="160401" y="360426"/>
                    <a:pt x="162179" y="361315"/>
                    <a:pt x="163830" y="363093"/>
                  </a:cubicBezTo>
                  <a:lnTo>
                    <a:pt x="391795" y="589915"/>
                  </a:lnTo>
                  <a:lnTo>
                    <a:pt x="617982" y="361315"/>
                  </a:lnTo>
                  <a:cubicBezTo>
                    <a:pt x="619760" y="359537"/>
                    <a:pt x="621538" y="358648"/>
                    <a:pt x="624078" y="358648"/>
                  </a:cubicBezTo>
                  <a:lnTo>
                    <a:pt x="735330" y="358648"/>
                  </a:lnTo>
                  <a:cubicBezTo>
                    <a:pt x="737997" y="358648"/>
                    <a:pt x="741426" y="360426"/>
                    <a:pt x="742315" y="363093"/>
                  </a:cubicBezTo>
                  <a:lnTo>
                    <a:pt x="778256" y="419354"/>
                  </a:lnTo>
                  <a:cubicBezTo>
                    <a:pt x="780034" y="422021"/>
                    <a:pt x="780034" y="424688"/>
                    <a:pt x="779145" y="427228"/>
                  </a:cubicBezTo>
                  <a:lnTo>
                    <a:pt x="778256" y="429895"/>
                  </a:lnTo>
                  <a:lnTo>
                    <a:pt x="397002" y="806069"/>
                  </a:lnTo>
                  <a:close/>
                  <a:moveTo>
                    <a:pt x="0" y="8763"/>
                  </a:moveTo>
                  <a:lnTo>
                    <a:pt x="1778" y="65913"/>
                  </a:lnTo>
                  <a:cubicBezTo>
                    <a:pt x="1778" y="68580"/>
                    <a:pt x="2667" y="70358"/>
                    <a:pt x="4445" y="72009"/>
                  </a:cubicBezTo>
                  <a:lnTo>
                    <a:pt x="384810" y="446532"/>
                  </a:lnTo>
                  <a:cubicBezTo>
                    <a:pt x="388366" y="450088"/>
                    <a:pt x="393573" y="450088"/>
                    <a:pt x="397129" y="446532"/>
                  </a:cubicBezTo>
                  <a:lnTo>
                    <a:pt x="777494" y="72136"/>
                  </a:lnTo>
                  <a:cubicBezTo>
                    <a:pt x="778383" y="71247"/>
                    <a:pt x="779272" y="70358"/>
                    <a:pt x="779272" y="68580"/>
                  </a:cubicBezTo>
                  <a:lnTo>
                    <a:pt x="780161" y="62484"/>
                  </a:lnTo>
                  <a:lnTo>
                    <a:pt x="742442" y="4445"/>
                  </a:lnTo>
                  <a:cubicBezTo>
                    <a:pt x="741553" y="1778"/>
                    <a:pt x="737997" y="0"/>
                    <a:pt x="735330" y="0"/>
                  </a:cubicBezTo>
                  <a:lnTo>
                    <a:pt x="624078" y="0"/>
                  </a:lnTo>
                  <a:cubicBezTo>
                    <a:pt x="621411" y="0"/>
                    <a:pt x="619633" y="889"/>
                    <a:pt x="617982" y="2667"/>
                  </a:cubicBezTo>
                  <a:lnTo>
                    <a:pt x="391795" y="229489"/>
                  </a:lnTo>
                  <a:lnTo>
                    <a:pt x="163957" y="2667"/>
                  </a:lnTo>
                  <a:cubicBezTo>
                    <a:pt x="162179" y="889"/>
                    <a:pt x="160401" y="0"/>
                    <a:pt x="157734" y="0"/>
                  </a:cubicBezTo>
                  <a:lnTo>
                    <a:pt x="8763" y="0"/>
                  </a:lnTo>
                  <a:cubicBezTo>
                    <a:pt x="6096" y="0"/>
                    <a:pt x="4445" y="889"/>
                    <a:pt x="2667" y="2667"/>
                  </a:cubicBezTo>
                  <a:lnTo>
                    <a:pt x="0" y="609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3088834" y="7062226"/>
            <a:ext cx="779774" cy="808749"/>
            <a:chOff x="0" y="0"/>
            <a:chExt cx="779780" cy="80874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80161" cy="809625"/>
            </a:xfrm>
            <a:custGeom>
              <a:avLst/>
              <a:gdLst/>
              <a:ahLst/>
              <a:cxnLst/>
              <a:rect r="r" b="b" t="t" l="l"/>
              <a:pathLst>
                <a:path h="809625" w="780161">
                  <a:moveTo>
                    <a:pt x="397002" y="806069"/>
                  </a:moveTo>
                  <a:lnTo>
                    <a:pt x="388239" y="809625"/>
                  </a:lnTo>
                  <a:lnTo>
                    <a:pt x="4445" y="431673"/>
                  </a:lnTo>
                  <a:cubicBezTo>
                    <a:pt x="2667" y="429895"/>
                    <a:pt x="1778" y="428117"/>
                    <a:pt x="1778" y="425577"/>
                  </a:cubicBezTo>
                  <a:lnTo>
                    <a:pt x="0" y="369189"/>
                  </a:lnTo>
                  <a:cubicBezTo>
                    <a:pt x="0" y="366522"/>
                    <a:pt x="889" y="364744"/>
                    <a:pt x="2667" y="363093"/>
                  </a:cubicBezTo>
                  <a:lnTo>
                    <a:pt x="6223" y="360426"/>
                  </a:lnTo>
                  <a:lnTo>
                    <a:pt x="157734" y="360426"/>
                  </a:lnTo>
                  <a:cubicBezTo>
                    <a:pt x="160401" y="360426"/>
                    <a:pt x="162179" y="361315"/>
                    <a:pt x="163830" y="363093"/>
                  </a:cubicBezTo>
                  <a:lnTo>
                    <a:pt x="391795" y="589915"/>
                  </a:lnTo>
                  <a:lnTo>
                    <a:pt x="617982" y="361315"/>
                  </a:lnTo>
                  <a:cubicBezTo>
                    <a:pt x="619760" y="359537"/>
                    <a:pt x="621538" y="358648"/>
                    <a:pt x="624078" y="358648"/>
                  </a:cubicBezTo>
                  <a:lnTo>
                    <a:pt x="735330" y="358648"/>
                  </a:lnTo>
                  <a:cubicBezTo>
                    <a:pt x="737997" y="358648"/>
                    <a:pt x="741426" y="360426"/>
                    <a:pt x="742315" y="363093"/>
                  </a:cubicBezTo>
                  <a:lnTo>
                    <a:pt x="778256" y="419354"/>
                  </a:lnTo>
                  <a:cubicBezTo>
                    <a:pt x="780034" y="422021"/>
                    <a:pt x="780034" y="424688"/>
                    <a:pt x="779145" y="427228"/>
                  </a:cubicBezTo>
                  <a:lnTo>
                    <a:pt x="778256" y="429895"/>
                  </a:lnTo>
                  <a:lnTo>
                    <a:pt x="397002" y="806069"/>
                  </a:lnTo>
                  <a:close/>
                  <a:moveTo>
                    <a:pt x="0" y="8763"/>
                  </a:moveTo>
                  <a:lnTo>
                    <a:pt x="1778" y="65913"/>
                  </a:lnTo>
                  <a:cubicBezTo>
                    <a:pt x="1778" y="68580"/>
                    <a:pt x="2667" y="70358"/>
                    <a:pt x="4445" y="72009"/>
                  </a:cubicBezTo>
                  <a:lnTo>
                    <a:pt x="384810" y="446532"/>
                  </a:lnTo>
                  <a:cubicBezTo>
                    <a:pt x="388366" y="450088"/>
                    <a:pt x="393573" y="450088"/>
                    <a:pt x="397129" y="446532"/>
                  </a:cubicBezTo>
                  <a:lnTo>
                    <a:pt x="777494" y="72136"/>
                  </a:lnTo>
                  <a:cubicBezTo>
                    <a:pt x="778383" y="71247"/>
                    <a:pt x="779272" y="70358"/>
                    <a:pt x="779272" y="68580"/>
                  </a:cubicBezTo>
                  <a:lnTo>
                    <a:pt x="780161" y="62484"/>
                  </a:lnTo>
                  <a:lnTo>
                    <a:pt x="742442" y="4445"/>
                  </a:lnTo>
                  <a:cubicBezTo>
                    <a:pt x="741553" y="1778"/>
                    <a:pt x="737997" y="0"/>
                    <a:pt x="735330" y="0"/>
                  </a:cubicBezTo>
                  <a:lnTo>
                    <a:pt x="624078" y="0"/>
                  </a:lnTo>
                  <a:cubicBezTo>
                    <a:pt x="621411" y="0"/>
                    <a:pt x="619633" y="889"/>
                    <a:pt x="617982" y="2667"/>
                  </a:cubicBezTo>
                  <a:lnTo>
                    <a:pt x="391795" y="229489"/>
                  </a:lnTo>
                  <a:lnTo>
                    <a:pt x="163957" y="2667"/>
                  </a:lnTo>
                  <a:cubicBezTo>
                    <a:pt x="162179" y="889"/>
                    <a:pt x="160401" y="0"/>
                    <a:pt x="157734" y="0"/>
                  </a:cubicBezTo>
                  <a:lnTo>
                    <a:pt x="8763" y="0"/>
                  </a:lnTo>
                  <a:cubicBezTo>
                    <a:pt x="6096" y="0"/>
                    <a:pt x="4445" y="889"/>
                    <a:pt x="2667" y="2667"/>
                  </a:cubicBezTo>
                  <a:lnTo>
                    <a:pt x="0" y="609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486049" y="5513775"/>
            <a:ext cx="4966697" cy="1662465"/>
          </a:xfrm>
          <a:custGeom>
            <a:avLst/>
            <a:gdLst/>
            <a:ahLst/>
            <a:cxnLst/>
            <a:rect r="r" b="b" t="t" l="l"/>
            <a:pathLst>
              <a:path h="1662465" w="4966697">
                <a:moveTo>
                  <a:pt x="0" y="0"/>
                </a:moveTo>
                <a:lnTo>
                  <a:pt x="4966697" y="0"/>
                </a:lnTo>
                <a:lnTo>
                  <a:pt x="4966697" y="1662465"/>
                </a:lnTo>
                <a:lnTo>
                  <a:pt x="0" y="1662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486049" y="3481035"/>
            <a:ext cx="4950619" cy="1662465"/>
          </a:xfrm>
          <a:custGeom>
            <a:avLst/>
            <a:gdLst/>
            <a:ahLst/>
            <a:cxnLst/>
            <a:rect r="r" b="b" t="t" l="l"/>
            <a:pathLst>
              <a:path h="1662465" w="4950619">
                <a:moveTo>
                  <a:pt x="0" y="0"/>
                </a:moveTo>
                <a:lnTo>
                  <a:pt x="4950619" y="0"/>
                </a:lnTo>
                <a:lnTo>
                  <a:pt x="4950619" y="1662465"/>
                </a:lnTo>
                <a:lnTo>
                  <a:pt x="0" y="16624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486049" y="7809681"/>
            <a:ext cx="4950619" cy="1627908"/>
          </a:xfrm>
          <a:custGeom>
            <a:avLst/>
            <a:gdLst/>
            <a:ahLst/>
            <a:cxnLst/>
            <a:rect r="r" b="b" t="t" l="l"/>
            <a:pathLst>
              <a:path h="1627908" w="4950619">
                <a:moveTo>
                  <a:pt x="0" y="0"/>
                </a:moveTo>
                <a:lnTo>
                  <a:pt x="4950619" y="0"/>
                </a:lnTo>
                <a:lnTo>
                  <a:pt x="4950619" y="1627908"/>
                </a:lnTo>
                <a:lnTo>
                  <a:pt x="0" y="16279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759165" y="5513775"/>
            <a:ext cx="6528835" cy="1662465"/>
          </a:xfrm>
          <a:custGeom>
            <a:avLst/>
            <a:gdLst/>
            <a:ahLst/>
            <a:cxnLst/>
            <a:rect r="r" b="b" t="t" l="l"/>
            <a:pathLst>
              <a:path h="1662465" w="6528835">
                <a:moveTo>
                  <a:pt x="0" y="0"/>
                </a:moveTo>
                <a:lnTo>
                  <a:pt x="6528835" y="0"/>
                </a:lnTo>
                <a:lnTo>
                  <a:pt x="6528835" y="1662465"/>
                </a:lnTo>
                <a:lnTo>
                  <a:pt x="0" y="1662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759165" y="7776315"/>
            <a:ext cx="6528835" cy="1661265"/>
          </a:xfrm>
          <a:custGeom>
            <a:avLst/>
            <a:gdLst/>
            <a:ahLst/>
            <a:cxnLst/>
            <a:rect r="r" b="b" t="t" l="l"/>
            <a:pathLst>
              <a:path h="1661265" w="6528835">
                <a:moveTo>
                  <a:pt x="0" y="0"/>
                </a:moveTo>
                <a:lnTo>
                  <a:pt x="6528835" y="0"/>
                </a:lnTo>
                <a:lnTo>
                  <a:pt x="6528835" y="1661265"/>
                </a:lnTo>
                <a:lnTo>
                  <a:pt x="0" y="16612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695671" y="3417541"/>
            <a:ext cx="6655832" cy="1788262"/>
          </a:xfrm>
          <a:custGeom>
            <a:avLst/>
            <a:gdLst/>
            <a:ahLst/>
            <a:cxnLst/>
            <a:rect r="r" b="b" t="t" l="l"/>
            <a:pathLst>
              <a:path h="1788262" w="6655832">
                <a:moveTo>
                  <a:pt x="0" y="0"/>
                </a:moveTo>
                <a:lnTo>
                  <a:pt x="6655832" y="0"/>
                </a:lnTo>
                <a:lnTo>
                  <a:pt x="6655832" y="1788262"/>
                </a:lnTo>
                <a:lnTo>
                  <a:pt x="0" y="178826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700599" y="5999150"/>
            <a:ext cx="812768" cy="812759"/>
          </a:xfrm>
          <a:custGeom>
            <a:avLst/>
            <a:gdLst/>
            <a:ahLst/>
            <a:cxnLst/>
            <a:rect r="r" b="b" t="t" l="l"/>
            <a:pathLst>
              <a:path h="812759" w="812768">
                <a:moveTo>
                  <a:pt x="0" y="0"/>
                </a:moveTo>
                <a:lnTo>
                  <a:pt x="812768" y="0"/>
                </a:lnTo>
                <a:lnTo>
                  <a:pt x="812768" y="812759"/>
                </a:lnTo>
                <a:lnTo>
                  <a:pt x="0" y="81275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656262" y="8035547"/>
            <a:ext cx="1555852" cy="1171575"/>
          </a:xfrm>
          <a:custGeom>
            <a:avLst/>
            <a:gdLst/>
            <a:ahLst/>
            <a:cxnLst/>
            <a:rect r="r" b="b" t="t" l="l"/>
            <a:pathLst>
              <a:path h="1171575" w="1555852">
                <a:moveTo>
                  <a:pt x="0" y="0"/>
                </a:moveTo>
                <a:lnTo>
                  <a:pt x="1555851" y="0"/>
                </a:lnTo>
                <a:lnTo>
                  <a:pt x="1555851" y="1171575"/>
                </a:lnTo>
                <a:lnTo>
                  <a:pt x="0" y="117157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815577" y="5734574"/>
            <a:ext cx="1267968" cy="1269168"/>
          </a:xfrm>
          <a:custGeom>
            <a:avLst/>
            <a:gdLst/>
            <a:ahLst/>
            <a:cxnLst/>
            <a:rect r="r" b="b" t="t" l="l"/>
            <a:pathLst>
              <a:path h="1269168" w="1267968">
                <a:moveTo>
                  <a:pt x="0" y="0"/>
                </a:moveTo>
                <a:lnTo>
                  <a:pt x="1267968" y="0"/>
                </a:lnTo>
                <a:lnTo>
                  <a:pt x="1267968" y="1269168"/>
                </a:lnTo>
                <a:lnTo>
                  <a:pt x="0" y="126916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019989" y="5739508"/>
            <a:ext cx="1209675" cy="1209675"/>
          </a:xfrm>
          <a:custGeom>
            <a:avLst/>
            <a:gdLst/>
            <a:ahLst/>
            <a:cxnLst/>
            <a:rect r="r" b="b" t="t" l="l"/>
            <a:pathLst>
              <a:path h="1209675" w="1209675">
                <a:moveTo>
                  <a:pt x="0" y="0"/>
                </a:moveTo>
                <a:lnTo>
                  <a:pt x="1209675" y="0"/>
                </a:lnTo>
                <a:lnTo>
                  <a:pt x="1209675" y="1209675"/>
                </a:lnTo>
                <a:lnTo>
                  <a:pt x="0" y="1209675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023275" y="7959538"/>
            <a:ext cx="1257300" cy="1247775"/>
          </a:xfrm>
          <a:custGeom>
            <a:avLst/>
            <a:gdLst/>
            <a:ahLst/>
            <a:cxnLst/>
            <a:rect r="r" b="b" t="t" l="l"/>
            <a:pathLst>
              <a:path h="1247775" w="1257300">
                <a:moveTo>
                  <a:pt x="0" y="0"/>
                </a:moveTo>
                <a:lnTo>
                  <a:pt x="1257300" y="0"/>
                </a:lnTo>
                <a:lnTo>
                  <a:pt x="1257300" y="1247775"/>
                </a:lnTo>
                <a:lnTo>
                  <a:pt x="0" y="124777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651403" y="8219332"/>
            <a:ext cx="812768" cy="812759"/>
          </a:xfrm>
          <a:custGeom>
            <a:avLst/>
            <a:gdLst/>
            <a:ahLst/>
            <a:cxnLst/>
            <a:rect r="r" b="b" t="t" l="l"/>
            <a:pathLst>
              <a:path h="812759" w="812768">
                <a:moveTo>
                  <a:pt x="0" y="0"/>
                </a:moveTo>
                <a:lnTo>
                  <a:pt x="812768" y="0"/>
                </a:lnTo>
                <a:lnTo>
                  <a:pt x="812768" y="812759"/>
                </a:lnTo>
                <a:lnTo>
                  <a:pt x="0" y="81275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28700" y="1160759"/>
            <a:ext cx="8308249" cy="1348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60"/>
              </a:lnSpc>
            </a:pPr>
            <a:r>
              <a:rPr lang="en-US" sz="39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O </a:t>
            </a:r>
            <a:r>
              <a:rPr lang="en-US" sz="3900" b="true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Prêmio UNIVALI de Inovação - 7ª Edição</a:t>
            </a:r>
            <a:r>
              <a:rPr lang="en-US" sz="39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 é composto por 3 etapas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981773" y="4075852"/>
            <a:ext cx="1291819" cy="441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ETAPA 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981773" y="6174857"/>
            <a:ext cx="1291819" cy="441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ETAPA 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981773" y="8247097"/>
            <a:ext cx="1291819" cy="441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b="true" sz="2499">
                <a:solidFill>
                  <a:srgbClr val="000000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ETAPA 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102211" y="4115507"/>
            <a:ext cx="3717836" cy="398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9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Seleção da Proposta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910721" y="8479863"/>
            <a:ext cx="4100817" cy="417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3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 Pitch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726326" y="6140549"/>
            <a:ext cx="4533100" cy="417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2799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Aceleração (mentoria)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9798" y="707790"/>
            <a:ext cx="16026642" cy="10132097"/>
          </a:xfrm>
          <a:custGeom>
            <a:avLst/>
            <a:gdLst/>
            <a:ahLst/>
            <a:cxnLst/>
            <a:rect r="r" b="b" t="t" l="l"/>
            <a:pathLst>
              <a:path h="10132097" w="16026642">
                <a:moveTo>
                  <a:pt x="0" y="0"/>
                </a:moveTo>
                <a:lnTo>
                  <a:pt x="16026642" y="0"/>
                </a:lnTo>
                <a:lnTo>
                  <a:pt x="16026642" y="10132097"/>
                </a:lnTo>
                <a:lnTo>
                  <a:pt x="0" y="1013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2391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02158" y="4863980"/>
            <a:ext cx="4200525" cy="3119849"/>
            <a:chOff x="0" y="0"/>
            <a:chExt cx="1106311" cy="82168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06311" cy="821689"/>
            </a:xfrm>
            <a:custGeom>
              <a:avLst/>
              <a:gdLst/>
              <a:ahLst/>
              <a:cxnLst/>
              <a:rect r="r" b="b" t="t" l="l"/>
              <a:pathLst>
                <a:path h="821689" w="1106311">
                  <a:moveTo>
                    <a:pt x="0" y="0"/>
                  </a:moveTo>
                  <a:lnTo>
                    <a:pt x="1106311" y="0"/>
                  </a:lnTo>
                  <a:lnTo>
                    <a:pt x="1106311" y="821689"/>
                  </a:lnTo>
                  <a:lnTo>
                    <a:pt x="0" y="821689"/>
                  </a:lnTo>
                  <a:close/>
                </a:path>
              </a:pathLst>
            </a:custGeom>
            <a:solidFill>
              <a:srgbClr val="556080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106311" cy="8693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368380">
            <a:off x="5346308" y="479265"/>
            <a:ext cx="4224041" cy="4733729"/>
          </a:xfrm>
          <a:custGeom>
            <a:avLst/>
            <a:gdLst/>
            <a:ahLst/>
            <a:cxnLst/>
            <a:rect r="r" b="b" t="t" l="l"/>
            <a:pathLst>
              <a:path h="4733729" w="4224041">
                <a:moveTo>
                  <a:pt x="0" y="0"/>
                </a:moveTo>
                <a:lnTo>
                  <a:pt x="4224041" y="0"/>
                </a:lnTo>
                <a:lnTo>
                  <a:pt x="4224041" y="4733730"/>
                </a:lnTo>
                <a:lnTo>
                  <a:pt x="0" y="473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743612" y="1442827"/>
            <a:ext cx="4810247" cy="4171581"/>
            <a:chOff x="0" y="0"/>
            <a:chExt cx="1266896" cy="109868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66896" cy="1098688"/>
            </a:xfrm>
            <a:custGeom>
              <a:avLst/>
              <a:gdLst/>
              <a:ahLst/>
              <a:cxnLst/>
              <a:rect r="r" b="b" t="t" l="l"/>
              <a:pathLst>
                <a:path h="1098688" w="1266896">
                  <a:moveTo>
                    <a:pt x="0" y="0"/>
                  </a:moveTo>
                  <a:lnTo>
                    <a:pt x="1266896" y="0"/>
                  </a:lnTo>
                  <a:lnTo>
                    <a:pt x="1266896" y="1098688"/>
                  </a:lnTo>
                  <a:lnTo>
                    <a:pt x="0" y="1098688"/>
                  </a:lnTo>
                  <a:close/>
                </a:path>
              </a:pathLst>
            </a:custGeom>
            <a:solidFill>
              <a:srgbClr val="55608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266896" cy="11463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113004" y="2277842"/>
            <a:ext cx="2020233" cy="1077457"/>
            <a:chOff x="0" y="0"/>
            <a:chExt cx="489185" cy="26089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9185" cy="260899"/>
            </a:xfrm>
            <a:custGeom>
              <a:avLst/>
              <a:gdLst/>
              <a:ahLst/>
              <a:cxnLst/>
              <a:rect r="r" b="b" t="t" l="l"/>
              <a:pathLst>
                <a:path h="260899" w="489185">
                  <a:moveTo>
                    <a:pt x="0" y="0"/>
                  </a:moveTo>
                  <a:lnTo>
                    <a:pt x="489185" y="0"/>
                  </a:lnTo>
                  <a:lnTo>
                    <a:pt x="489185" y="260899"/>
                  </a:lnTo>
                  <a:lnTo>
                    <a:pt x="0" y="260899"/>
                  </a:lnTo>
                  <a:close/>
                </a:path>
              </a:pathLst>
            </a:custGeom>
            <a:solidFill>
              <a:srgbClr val="701B56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489185" cy="3085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624877" y="5242066"/>
            <a:ext cx="1857375" cy="990600"/>
            <a:chOff x="0" y="0"/>
            <a:chExt cx="489185" cy="26089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9185" cy="260899"/>
            </a:xfrm>
            <a:custGeom>
              <a:avLst/>
              <a:gdLst/>
              <a:ahLst/>
              <a:cxnLst/>
              <a:rect r="r" b="b" t="t" l="l"/>
              <a:pathLst>
                <a:path h="260899" w="489185">
                  <a:moveTo>
                    <a:pt x="0" y="0"/>
                  </a:moveTo>
                  <a:lnTo>
                    <a:pt x="489185" y="0"/>
                  </a:lnTo>
                  <a:lnTo>
                    <a:pt x="489185" y="260899"/>
                  </a:lnTo>
                  <a:lnTo>
                    <a:pt x="0" y="260899"/>
                  </a:lnTo>
                  <a:close/>
                </a:path>
              </a:pathLst>
            </a:custGeom>
            <a:solidFill>
              <a:srgbClr val="701B56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489185" cy="30852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3133236" y="1822159"/>
            <a:ext cx="4198211" cy="3361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29"/>
              </a:lnSpc>
            </a:pP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Preencher a</a:t>
            </a:r>
            <a:r>
              <a:rPr lang="en-US" b="true" sz="201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identificação do projeto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com os dados da equipe. Não esqueça de identificar o </a:t>
            </a:r>
            <a:r>
              <a:rPr lang="en-US" b="true" sz="201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líder da equipe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.</a:t>
            </a:r>
          </a:p>
          <a:p>
            <a:pPr algn="ctr">
              <a:lnSpc>
                <a:spcPts val="2429"/>
              </a:lnSpc>
            </a:pP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</a:t>
            </a:r>
          </a:p>
          <a:p>
            <a:pPr algn="ctr">
              <a:lnSpc>
                <a:spcPts val="2429"/>
              </a:lnSpc>
            </a:pP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Caso haja um(a) </a:t>
            </a:r>
            <a:r>
              <a:rPr lang="en-US" b="true" sz="201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mentor(a)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, é necessário informar os dados dele(a) no cadastro, lembrando que o(a) mentor(a) precisa ser </a:t>
            </a:r>
            <a:r>
              <a:rPr lang="en-US" b="true" sz="201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professor ou técnico administrativo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da UNIVALI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3133236" y="6842622"/>
            <a:ext cx="4733474" cy="2605838"/>
            <a:chOff x="0" y="0"/>
            <a:chExt cx="1246676" cy="68631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46676" cy="686311"/>
            </a:xfrm>
            <a:custGeom>
              <a:avLst/>
              <a:gdLst/>
              <a:ahLst/>
              <a:cxnLst/>
              <a:rect r="r" b="b" t="t" l="l"/>
              <a:pathLst>
                <a:path h="686311" w="1246676">
                  <a:moveTo>
                    <a:pt x="0" y="0"/>
                  </a:moveTo>
                  <a:lnTo>
                    <a:pt x="1246676" y="0"/>
                  </a:lnTo>
                  <a:lnTo>
                    <a:pt x="1246676" y="686311"/>
                  </a:lnTo>
                  <a:lnTo>
                    <a:pt x="0" y="686311"/>
                  </a:lnTo>
                  <a:close/>
                </a:path>
              </a:pathLst>
            </a:custGeom>
            <a:solidFill>
              <a:srgbClr val="556080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1246676" cy="7339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0203264" y="6232666"/>
            <a:ext cx="3839712" cy="3825749"/>
          </a:xfrm>
          <a:custGeom>
            <a:avLst/>
            <a:gdLst/>
            <a:ahLst/>
            <a:cxnLst/>
            <a:rect r="r" b="b" t="t" l="l"/>
            <a:pathLst>
              <a:path h="3825749" w="3839712">
                <a:moveTo>
                  <a:pt x="0" y="0"/>
                </a:moveTo>
                <a:lnTo>
                  <a:pt x="3839712" y="0"/>
                </a:lnTo>
                <a:lnTo>
                  <a:pt x="3839712" y="3825750"/>
                </a:lnTo>
                <a:lnTo>
                  <a:pt x="0" y="38257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748825" y="1293257"/>
            <a:ext cx="4107191" cy="2062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33"/>
              </a:lnSpc>
            </a:pPr>
            <a:r>
              <a:rPr lang="en-US" b="true" sz="4807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Como preencher o Template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890592" y="2577868"/>
            <a:ext cx="2465057" cy="54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53"/>
              </a:lnSpc>
            </a:pPr>
            <a:r>
              <a:rPr lang="en-US" b="true" sz="194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CADASTRO DO PROJETO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763780" y="5542929"/>
            <a:ext cx="1579569" cy="34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16"/>
              </a:lnSpc>
            </a:pPr>
            <a:r>
              <a:rPr lang="en-US" b="true" sz="194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PERGUNTAS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5232541"/>
            <a:ext cx="3416229" cy="2443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2"/>
              </a:lnSpc>
            </a:pP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É necessário responder as </a:t>
            </a:r>
            <a:r>
              <a:rPr lang="en-US" b="true" sz="201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6 questões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referente a sua proposta inovadora. </a:t>
            </a:r>
          </a:p>
          <a:p>
            <a:pPr algn="ctr">
              <a:lnSpc>
                <a:spcPts val="2462"/>
              </a:lnSpc>
            </a:pPr>
          </a:p>
          <a:p>
            <a:pPr algn="ctr">
              <a:lnSpc>
                <a:spcPts val="2462"/>
              </a:lnSpc>
            </a:pP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Use sua </a:t>
            </a:r>
            <a:r>
              <a:rPr lang="en-US" b="true" sz="201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criatividade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para responder as questões, essa etapa é classificatória para seguir no Prêmio.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042976" y="7002587"/>
            <a:ext cx="3651589" cy="21410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40"/>
              </a:lnSpc>
            </a:pPr>
            <a:r>
              <a:rPr lang="en-US" sz="2019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Submeta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a proposta no site. Não esqueça de </a:t>
            </a:r>
            <a:r>
              <a:rPr lang="en-US" sz="2019" b="true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anexar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este template.</a:t>
            </a:r>
          </a:p>
          <a:p>
            <a:pPr algn="ctr">
              <a:lnSpc>
                <a:spcPts val="2440"/>
              </a:lnSpc>
            </a:pPr>
          </a:p>
          <a:p>
            <a:pPr algn="ctr">
              <a:lnSpc>
                <a:spcPts val="2440"/>
              </a:lnSpc>
            </a:pP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 Lembrando que é </a:t>
            </a:r>
            <a:r>
              <a:rPr lang="en-US" b="true" sz="201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obrigatório </a:t>
            </a:r>
            <a:r>
              <a:rPr lang="en-US" sz="2019">
                <a:solidFill>
                  <a:srgbClr val="FFFFFF"/>
                </a:solidFill>
                <a:latin typeface="Open Sans 2 Light"/>
                <a:ea typeface="Open Sans 2 Light"/>
                <a:cs typeface="Open Sans 2 Light"/>
                <a:sym typeface="Open Sans 2 Light"/>
              </a:rPr>
              <a:t>usar este template padrão na submissão da proposta.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31141" y="7483849"/>
            <a:ext cx="1660541" cy="1661875"/>
          </a:xfrm>
          <a:custGeom>
            <a:avLst/>
            <a:gdLst/>
            <a:ahLst/>
            <a:cxnLst/>
            <a:rect r="r" b="b" t="t" l="l"/>
            <a:pathLst>
              <a:path h="1661875" w="1660541">
                <a:moveTo>
                  <a:pt x="0" y="0"/>
                </a:moveTo>
                <a:lnTo>
                  <a:pt x="1660541" y="0"/>
                </a:lnTo>
                <a:lnTo>
                  <a:pt x="1660541" y="1661875"/>
                </a:lnTo>
                <a:lnTo>
                  <a:pt x="0" y="1661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1141" y="6514651"/>
            <a:ext cx="1660541" cy="1661875"/>
          </a:xfrm>
          <a:custGeom>
            <a:avLst/>
            <a:gdLst/>
            <a:ahLst/>
            <a:cxnLst/>
            <a:rect r="r" b="b" t="t" l="l"/>
            <a:pathLst>
              <a:path h="1661875" w="1660541">
                <a:moveTo>
                  <a:pt x="0" y="0"/>
                </a:moveTo>
                <a:lnTo>
                  <a:pt x="1660541" y="0"/>
                </a:lnTo>
                <a:lnTo>
                  <a:pt x="1660541" y="1661875"/>
                </a:lnTo>
                <a:lnTo>
                  <a:pt x="0" y="1661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1969" y="4388843"/>
            <a:ext cx="1666374" cy="1664639"/>
          </a:xfrm>
          <a:custGeom>
            <a:avLst/>
            <a:gdLst/>
            <a:ahLst/>
            <a:cxnLst/>
            <a:rect r="r" b="b" t="t" l="l"/>
            <a:pathLst>
              <a:path h="1664639" w="1666374">
                <a:moveTo>
                  <a:pt x="0" y="0"/>
                </a:moveTo>
                <a:lnTo>
                  <a:pt x="1666375" y="0"/>
                </a:lnTo>
                <a:lnTo>
                  <a:pt x="1666375" y="1664640"/>
                </a:lnTo>
                <a:lnTo>
                  <a:pt x="0" y="1664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9535" y="2085889"/>
            <a:ext cx="1793753" cy="1833202"/>
          </a:xfrm>
          <a:custGeom>
            <a:avLst/>
            <a:gdLst/>
            <a:ahLst/>
            <a:cxnLst/>
            <a:rect r="r" b="b" t="t" l="l"/>
            <a:pathLst>
              <a:path h="1833202" w="1793753">
                <a:moveTo>
                  <a:pt x="0" y="0"/>
                </a:moveTo>
                <a:lnTo>
                  <a:pt x="1793753" y="0"/>
                </a:lnTo>
                <a:lnTo>
                  <a:pt x="1793753" y="1833202"/>
                </a:lnTo>
                <a:lnTo>
                  <a:pt x="0" y="1833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93340" y="2085900"/>
            <a:ext cx="1684048" cy="1824763"/>
          </a:xfrm>
          <a:custGeom>
            <a:avLst/>
            <a:gdLst/>
            <a:ahLst/>
            <a:cxnLst/>
            <a:rect r="r" b="b" t="t" l="l"/>
            <a:pathLst>
              <a:path h="1824763" w="1684048">
                <a:moveTo>
                  <a:pt x="0" y="0"/>
                </a:moveTo>
                <a:lnTo>
                  <a:pt x="1684048" y="0"/>
                </a:lnTo>
                <a:lnTo>
                  <a:pt x="1684048" y="1824763"/>
                </a:lnTo>
                <a:lnTo>
                  <a:pt x="0" y="18247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993340" y="7506735"/>
            <a:ext cx="1670417" cy="1671280"/>
          </a:xfrm>
          <a:custGeom>
            <a:avLst/>
            <a:gdLst/>
            <a:ahLst/>
            <a:cxnLst/>
            <a:rect r="r" b="b" t="t" l="l"/>
            <a:pathLst>
              <a:path h="1671280" w="1670417">
                <a:moveTo>
                  <a:pt x="0" y="0"/>
                </a:moveTo>
                <a:lnTo>
                  <a:pt x="1670417" y="0"/>
                </a:lnTo>
                <a:lnTo>
                  <a:pt x="1670417" y="1671280"/>
                </a:lnTo>
                <a:lnTo>
                  <a:pt x="0" y="1671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993340" y="6508414"/>
            <a:ext cx="1670417" cy="1671280"/>
          </a:xfrm>
          <a:custGeom>
            <a:avLst/>
            <a:gdLst/>
            <a:ahLst/>
            <a:cxnLst/>
            <a:rect r="r" b="b" t="t" l="l"/>
            <a:pathLst>
              <a:path h="1671280" w="1670417">
                <a:moveTo>
                  <a:pt x="0" y="0"/>
                </a:moveTo>
                <a:lnTo>
                  <a:pt x="1670417" y="0"/>
                </a:lnTo>
                <a:lnTo>
                  <a:pt x="1670417" y="1671280"/>
                </a:lnTo>
                <a:lnTo>
                  <a:pt x="0" y="1671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10788" y="2085880"/>
            <a:ext cx="1783361" cy="1822590"/>
          </a:xfrm>
          <a:custGeom>
            <a:avLst/>
            <a:gdLst/>
            <a:ahLst/>
            <a:cxnLst/>
            <a:rect r="r" b="b" t="t" l="l"/>
            <a:pathLst>
              <a:path h="1822590" w="1783361">
                <a:moveTo>
                  <a:pt x="0" y="0"/>
                </a:moveTo>
                <a:lnTo>
                  <a:pt x="1783361" y="0"/>
                </a:lnTo>
                <a:lnTo>
                  <a:pt x="1783361" y="1822591"/>
                </a:lnTo>
                <a:lnTo>
                  <a:pt x="0" y="18225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291826" y="6483011"/>
            <a:ext cx="1670417" cy="1670921"/>
          </a:xfrm>
          <a:custGeom>
            <a:avLst/>
            <a:gdLst/>
            <a:ahLst/>
            <a:cxnLst/>
            <a:rect r="r" b="b" t="t" l="l"/>
            <a:pathLst>
              <a:path h="1670921" w="1670417">
                <a:moveTo>
                  <a:pt x="0" y="0"/>
                </a:moveTo>
                <a:lnTo>
                  <a:pt x="1670417" y="0"/>
                </a:lnTo>
                <a:lnTo>
                  <a:pt x="1670417" y="1670921"/>
                </a:lnTo>
                <a:lnTo>
                  <a:pt x="0" y="1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289559" y="7480973"/>
            <a:ext cx="1670417" cy="1670921"/>
          </a:xfrm>
          <a:custGeom>
            <a:avLst/>
            <a:gdLst/>
            <a:ahLst/>
            <a:cxnLst/>
            <a:rect r="r" b="b" t="t" l="l"/>
            <a:pathLst>
              <a:path h="1670921" w="1670417">
                <a:moveTo>
                  <a:pt x="0" y="0"/>
                </a:moveTo>
                <a:lnTo>
                  <a:pt x="1670417" y="0"/>
                </a:lnTo>
                <a:lnTo>
                  <a:pt x="1670417" y="1670921"/>
                </a:lnTo>
                <a:lnTo>
                  <a:pt x="0" y="1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470399" y="2066850"/>
            <a:ext cx="1737354" cy="1829043"/>
          </a:xfrm>
          <a:custGeom>
            <a:avLst/>
            <a:gdLst/>
            <a:ahLst/>
            <a:cxnLst/>
            <a:rect r="r" b="b" t="t" l="l"/>
            <a:pathLst>
              <a:path h="1829043" w="1737354">
                <a:moveTo>
                  <a:pt x="0" y="0"/>
                </a:moveTo>
                <a:lnTo>
                  <a:pt x="1737354" y="0"/>
                </a:lnTo>
                <a:lnTo>
                  <a:pt x="1737354" y="1829044"/>
                </a:lnTo>
                <a:lnTo>
                  <a:pt x="0" y="18290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503868" y="4369794"/>
            <a:ext cx="1670417" cy="1656092"/>
          </a:xfrm>
          <a:custGeom>
            <a:avLst/>
            <a:gdLst/>
            <a:ahLst/>
            <a:cxnLst/>
            <a:rect r="r" b="b" t="t" l="l"/>
            <a:pathLst>
              <a:path h="1656092" w="1670417">
                <a:moveTo>
                  <a:pt x="0" y="0"/>
                </a:moveTo>
                <a:lnTo>
                  <a:pt x="1670417" y="0"/>
                </a:lnTo>
                <a:lnTo>
                  <a:pt x="1670417" y="1656092"/>
                </a:lnTo>
                <a:lnTo>
                  <a:pt x="0" y="16560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510135" y="7480973"/>
            <a:ext cx="1670417" cy="1670921"/>
          </a:xfrm>
          <a:custGeom>
            <a:avLst/>
            <a:gdLst/>
            <a:ahLst/>
            <a:cxnLst/>
            <a:rect r="r" b="b" t="t" l="l"/>
            <a:pathLst>
              <a:path h="1670921" w="1670417">
                <a:moveTo>
                  <a:pt x="0" y="0"/>
                </a:moveTo>
                <a:lnTo>
                  <a:pt x="1670417" y="0"/>
                </a:lnTo>
                <a:lnTo>
                  <a:pt x="1670417" y="1670921"/>
                </a:lnTo>
                <a:lnTo>
                  <a:pt x="0" y="16709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509757" y="6476054"/>
            <a:ext cx="1670417" cy="1670921"/>
          </a:xfrm>
          <a:custGeom>
            <a:avLst/>
            <a:gdLst/>
            <a:ahLst/>
            <a:cxnLst/>
            <a:rect r="r" b="b" t="t" l="l"/>
            <a:pathLst>
              <a:path h="1670921" w="1670417">
                <a:moveTo>
                  <a:pt x="0" y="0"/>
                </a:moveTo>
                <a:lnTo>
                  <a:pt x="1670417" y="0"/>
                </a:lnTo>
                <a:lnTo>
                  <a:pt x="1670417" y="1670922"/>
                </a:lnTo>
                <a:lnTo>
                  <a:pt x="0" y="16709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647521" y="2060453"/>
            <a:ext cx="1684039" cy="1824745"/>
          </a:xfrm>
          <a:custGeom>
            <a:avLst/>
            <a:gdLst/>
            <a:ahLst/>
            <a:cxnLst/>
            <a:rect r="r" b="b" t="t" l="l"/>
            <a:pathLst>
              <a:path h="1824745" w="1684039">
                <a:moveTo>
                  <a:pt x="0" y="0"/>
                </a:moveTo>
                <a:lnTo>
                  <a:pt x="1684039" y="0"/>
                </a:lnTo>
                <a:lnTo>
                  <a:pt x="1684039" y="1824745"/>
                </a:lnTo>
                <a:lnTo>
                  <a:pt x="0" y="1824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715254" y="4365752"/>
            <a:ext cx="1670417" cy="1656092"/>
          </a:xfrm>
          <a:custGeom>
            <a:avLst/>
            <a:gdLst/>
            <a:ahLst/>
            <a:cxnLst/>
            <a:rect r="r" b="b" t="t" l="l"/>
            <a:pathLst>
              <a:path h="1656092" w="1670417">
                <a:moveTo>
                  <a:pt x="0" y="0"/>
                </a:moveTo>
                <a:lnTo>
                  <a:pt x="1670417" y="0"/>
                </a:lnTo>
                <a:lnTo>
                  <a:pt x="1670417" y="1656092"/>
                </a:lnTo>
                <a:lnTo>
                  <a:pt x="0" y="165609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964631" y="4346225"/>
            <a:ext cx="1650242" cy="1675619"/>
          </a:xfrm>
          <a:custGeom>
            <a:avLst/>
            <a:gdLst/>
            <a:ahLst/>
            <a:cxnLst/>
            <a:rect r="r" b="b" t="t" l="l"/>
            <a:pathLst>
              <a:path h="1675619" w="1650242">
                <a:moveTo>
                  <a:pt x="0" y="0"/>
                </a:moveTo>
                <a:lnTo>
                  <a:pt x="1650242" y="0"/>
                </a:lnTo>
                <a:lnTo>
                  <a:pt x="1650242" y="1675619"/>
                </a:lnTo>
                <a:lnTo>
                  <a:pt x="0" y="167561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864960" y="2051751"/>
            <a:ext cx="1763085" cy="1844143"/>
          </a:xfrm>
          <a:custGeom>
            <a:avLst/>
            <a:gdLst/>
            <a:ahLst/>
            <a:cxnLst/>
            <a:rect r="r" b="b" t="t" l="l"/>
            <a:pathLst>
              <a:path h="1844143" w="1763085">
                <a:moveTo>
                  <a:pt x="0" y="0"/>
                </a:moveTo>
                <a:lnTo>
                  <a:pt x="1763085" y="0"/>
                </a:lnTo>
                <a:lnTo>
                  <a:pt x="1763085" y="1844143"/>
                </a:lnTo>
                <a:lnTo>
                  <a:pt x="0" y="184414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159324" y="2046054"/>
            <a:ext cx="1732904" cy="1824383"/>
          </a:xfrm>
          <a:custGeom>
            <a:avLst/>
            <a:gdLst/>
            <a:ahLst/>
            <a:cxnLst/>
            <a:rect r="r" b="b" t="t" l="l"/>
            <a:pathLst>
              <a:path h="1824383" w="1732904">
                <a:moveTo>
                  <a:pt x="0" y="0"/>
                </a:moveTo>
                <a:lnTo>
                  <a:pt x="1732904" y="0"/>
                </a:lnTo>
                <a:lnTo>
                  <a:pt x="1732904" y="1824384"/>
                </a:lnTo>
                <a:lnTo>
                  <a:pt x="0" y="1824384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60712" y="9333567"/>
            <a:ext cx="3884822" cy="533671"/>
          </a:xfrm>
          <a:custGeom>
            <a:avLst/>
            <a:gdLst/>
            <a:ahLst/>
            <a:cxnLst/>
            <a:rect r="r" b="b" t="t" l="l"/>
            <a:pathLst>
              <a:path h="533671" w="3884822">
                <a:moveTo>
                  <a:pt x="0" y="0"/>
                </a:moveTo>
                <a:lnTo>
                  <a:pt x="3884822" y="0"/>
                </a:lnTo>
                <a:lnTo>
                  <a:pt x="3884822" y="533671"/>
                </a:lnTo>
                <a:lnTo>
                  <a:pt x="0" y="5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509757" y="9323703"/>
            <a:ext cx="3884822" cy="533671"/>
          </a:xfrm>
          <a:custGeom>
            <a:avLst/>
            <a:gdLst/>
            <a:ahLst/>
            <a:cxnLst/>
            <a:rect r="r" b="b" t="t" l="l"/>
            <a:pathLst>
              <a:path h="533671" w="3884822">
                <a:moveTo>
                  <a:pt x="0" y="0"/>
                </a:moveTo>
                <a:lnTo>
                  <a:pt x="3884822" y="0"/>
                </a:lnTo>
                <a:lnTo>
                  <a:pt x="3884822" y="533672"/>
                </a:lnTo>
                <a:lnTo>
                  <a:pt x="0" y="53367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946737" y="9333567"/>
            <a:ext cx="3964790" cy="533671"/>
          </a:xfrm>
          <a:custGeom>
            <a:avLst/>
            <a:gdLst/>
            <a:ahLst/>
            <a:cxnLst/>
            <a:rect r="r" b="b" t="t" l="l"/>
            <a:pathLst>
              <a:path h="533671" w="3964790">
                <a:moveTo>
                  <a:pt x="0" y="0"/>
                </a:moveTo>
                <a:lnTo>
                  <a:pt x="3964790" y="0"/>
                </a:lnTo>
                <a:lnTo>
                  <a:pt x="3964790" y="533671"/>
                </a:lnTo>
                <a:lnTo>
                  <a:pt x="0" y="5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7724053" y="9395987"/>
            <a:ext cx="1159208" cy="401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0"/>
              </a:lnSpc>
            </a:pPr>
            <a:r>
              <a:rPr lang="en-US" b="true" sz="2243">
                <a:solidFill>
                  <a:srgbClr val="FFFDFC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ETAPA 2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5250146" y="9323703"/>
            <a:ext cx="3884822" cy="533671"/>
          </a:xfrm>
          <a:custGeom>
            <a:avLst/>
            <a:gdLst/>
            <a:ahLst/>
            <a:cxnLst/>
            <a:rect r="r" b="b" t="t" l="l"/>
            <a:pathLst>
              <a:path h="533671" w="3884822">
                <a:moveTo>
                  <a:pt x="0" y="0"/>
                </a:moveTo>
                <a:lnTo>
                  <a:pt x="3884822" y="0"/>
                </a:lnTo>
                <a:lnTo>
                  <a:pt x="3884822" y="533672"/>
                </a:lnTo>
                <a:lnTo>
                  <a:pt x="0" y="533672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172881" y="2041000"/>
            <a:ext cx="1775913" cy="1869663"/>
          </a:xfrm>
          <a:custGeom>
            <a:avLst/>
            <a:gdLst/>
            <a:ahLst/>
            <a:cxnLst/>
            <a:rect r="r" b="b" t="t" l="l"/>
            <a:pathLst>
              <a:path h="1869663" w="1775913">
                <a:moveTo>
                  <a:pt x="0" y="0"/>
                </a:moveTo>
                <a:lnTo>
                  <a:pt x="1775913" y="0"/>
                </a:lnTo>
                <a:lnTo>
                  <a:pt x="1775913" y="1869663"/>
                </a:lnTo>
                <a:lnTo>
                  <a:pt x="0" y="1869663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6446263" y="5098648"/>
            <a:ext cx="1417368" cy="5633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1"/>
              </a:lnSpc>
            </a:pPr>
            <a:r>
              <a:rPr lang="en-US" sz="1007">
                <a:solidFill>
                  <a:srgbClr val="5F3049"/>
                </a:solidFill>
                <a:latin typeface="Open Sans 2"/>
                <a:ea typeface="Open Sans 2"/>
                <a:cs typeface="Open Sans 2"/>
                <a:sym typeface="Open Sans 2"/>
              </a:rPr>
              <a:t>Defesa da ideia de negócio inovadora para a comissão julgadora.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6278093" y="4347889"/>
            <a:ext cx="1638280" cy="1663474"/>
          </a:xfrm>
          <a:custGeom>
            <a:avLst/>
            <a:gdLst/>
            <a:ahLst/>
            <a:cxnLst/>
            <a:rect r="r" b="b" t="t" l="l"/>
            <a:pathLst>
              <a:path h="1663474" w="1638280">
                <a:moveTo>
                  <a:pt x="0" y="0"/>
                </a:moveTo>
                <a:lnTo>
                  <a:pt x="1638281" y="0"/>
                </a:lnTo>
                <a:lnTo>
                  <a:pt x="1638281" y="1663474"/>
                </a:lnTo>
                <a:lnTo>
                  <a:pt x="0" y="166347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242924" y="6443746"/>
            <a:ext cx="1677434" cy="1703230"/>
          </a:xfrm>
          <a:custGeom>
            <a:avLst/>
            <a:gdLst/>
            <a:ahLst/>
            <a:cxnLst/>
            <a:rect r="r" b="b" t="t" l="l"/>
            <a:pathLst>
              <a:path h="1703230" w="1677434">
                <a:moveTo>
                  <a:pt x="0" y="0"/>
                </a:moveTo>
                <a:lnTo>
                  <a:pt x="1677435" y="0"/>
                </a:lnTo>
                <a:lnTo>
                  <a:pt x="1677435" y="1703230"/>
                </a:lnTo>
                <a:lnTo>
                  <a:pt x="0" y="17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262811" y="6443746"/>
            <a:ext cx="1677434" cy="1703230"/>
          </a:xfrm>
          <a:custGeom>
            <a:avLst/>
            <a:gdLst/>
            <a:ahLst/>
            <a:cxnLst/>
            <a:rect r="r" b="b" t="t" l="l"/>
            <a:pathLst>
              <a:path h="1703230" w="1677434">
                <a:moveTo>
                  <a:pt x="0" y="0"/>
                </a:moveTo>
                <a:lnTo>
                  <a:pt x="1677434" y="0"/>
                </a:lnTo>
                <a:lnTo>
                  <a:pt x="1677434" y="1703230"/>
                </a:lnTo>
                <a:lnTo>
                  <a:pt x="0" y="17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4038400" y="9338338"/>
            <a:ext cx="3964790" cy="533671"/>
          </a:xfrm>
          <a:custGeom>
            <a:avLst/>
            <a:gdLst/>
            <a:ahLst/>
            <a:cxnLst/>
            <a:rect r="r" b="b" t="t" l="l"/>
            <a:pathLst>
              <a:path h="533671" w="3964790">
                <a:moveTo>
                  <a:pt x="0" y="0"/>
                </a:moveTo>
                <a:lnTo>
                  <a:pt x="3964789" y="0"/>
                </a:lnTo>
                <a:lnTo>
                  <a:pt x="3964789" y="533671"/>
                </a:lnTo>
                <a:lnTo>
                  <a:pt x="0" y="5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2982117" y="4388843"/>
            <a:ext cx="1666374" cy="1664639"/>
          </a:xfrm>
          <a:custGeom>
            <a:avLst/>
            <a:gdLst/>
            <a:ahLst/>
            <a:cxnLst/>
            <a:rect r="r" b="b" t="t" l="l"/>
            <a:pathLst>
              <a:path h="1664639" w="1666374">
                <a:moveTo>
                  <a:pt x="0" y="0"/>
                </a:moveTo>
                <a:lnTo>
                  <a:pt x="1666374" y="0"/>
                </a:lnTo>
                <a:lnTo>
                  <a:pt x="1666374" y="1664640"/>
                </a:lnTo>
                <a:lnTo>
                  <a:pt x="0" y="1664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5286666" y="4391932"/>
            <a:ext cx="1666374" cy="1664639"/>
          </a:xfrm>
          <a:custGeom>
            <a:avLst/>
            <a:gdLst/>
            <a:ahLst/>
            <a:cxnLst/>
            <a:rect r="r" b="b" t="t" l="l"/>
            <a:pathLst>
              <a:path h="1664639" w="1666374">
                <a:moveTo>
                  <a:pt x="0" y="0"/>
                </a:moveTo>
                <a:lnTo>
                  <a:pt x="1666375" y="0"/>
                </a:lnTo>
                <a:lnTo>
                  <a:pt x="1666375" y="1664640"/>
                </a:lnTo>
                <a:lnTo>
                  <a:pt x="0" y="1664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4262811" y="4342183"/>
            <a:ext cx="1629417" cy="1654474"/>
          </a:xfrm>
          <a:custGeom>
            <a:avLst/>
            <a:gdLst/>
            <a:ahLst/>
            <a:cxnLst/>
            <a:rect r="r" b="b" t="t" l="l"/>
            <a:pathLst>
              <a:path h="1654474" w="1629417">
                <a:moveTo>
                  <a:pt x="0" y="0"/>
                </a:moveTo>
                <a:lnTo>
                  <a:pt x="1629417" y="0"/>
                </a:lnTo>
                <a:lnTo>
                  <a:pt x="1629417" y="1654474"/>
                </a:lnTo>
                <a:lnTo>
                  <a:pt x="0" y="165447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1991526" y="7451619"/>
            <a:ext cx="1677434" cy="1703230"/>
          </a:xfrm>
          <a:custGeom>
            <a:avLst/>
            <a:gdLst/>
            <a:ahLst/>
            <a:cxnLst/>
            <a:rect r="r" b="b" t="t" l="l"/>
            <a:pathLst>
              <a:path h="1703230" w="1677434">
                <a:moveTo>
                  <a:pt x="0" y="0"/>
                </a:moveTo>
                <a:lnTo>
                  <a:pt x="1677434" y="0"/>
                </a:lnTo>
                <a:lnTo>
                  <a:pt x="1677434" y="1703230"/>
                </a:lnTo>
                <a:lnTo>
                  <a:pt x="0" y="17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82854" y="6453892"/>
            <a:ext cx="1677434" cy="1703230"/>
          </a:xfrm>
          <a:custGeom>
            <a:avLst/>
            <a:gdLst/>
            <a:ahLst/>
            <a:cxnLst/>
            <a:rect r="r" b="b" t="t" l="l"/>
            <a:pathLst>
              <a:path h="1703230" w="1677434">
                <a:moveTo>
                  <a:pt x="0" y="0"/>
                </a:moveTo>
                <a:lnTo>
                  <a:pt x="1677434" y="0"/>
                </a:lnTo>
                <a:lnTo>
                  <a:pt x="1677434" y="1703230"/>
                </a:lnTo>
                <a:lnTo>
                  <a:pt x="0" y="17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905175" y="469645"/>
            <a:ext cx="1264788" cy="1264788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3099533" y="446495"/>
            <a:ext cx="1264788" cy="1264788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5250146" y="469645"/>
            <a:ext cx="1264788" cy="1264788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7510135" y="469645"/>
            <a:ext cx="1264788" cy="1264788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9798093" y="479170"/>
            <a:ext cx="1264788" cy="1264788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1964631" y="503645"/>
            <a:ext cx="1264788" cy="1264788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4267644" y="503645"/>
            <a:ext cx="1264788" cy="1264788"/>
            <a:chOff x="0" y="0"/>
            <a:chExt cx="812800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6356131" y="503341"/>
            <a:ext cx="1264788" cy="1264788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6DB17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AutoShape 62" id="62"/>
          <p:cNvSpPr/>
          <p:nvPr/>
        </p:nvSpPr>
        <p:spPr>
          <a:xfrm flipV="true">
            <a:off x="888928" y="6251349"/>
            <a:ext cx="16996387" cy="63278"/>
          </a:xfrm>
          <a:prstGeom prst="line">
            <a:avLst/>
          </a:prstGeom>
          <a:ln cap="flat" w="3810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63" id="63"/>
          <p:cNvSpPr/>
          <p:nvPr/>
        </p:nvSpPr>
        <p:spPr>
          <a:xfrm flipV="true">
            <a:off x="849665" y="4164605"/>
            <a:ext cx="16996387" cy="63278"/>
          </a:xfrm>
          <a:prstGeom prst="line">
            <a:avLst/>
          </a:prstGeom>
          <a:ln cap="flat" w="3810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64" id="64"/>
          <p:cNvSpPr/>
          <p:nvPr/>
        </p:nvSpPr>
        <p:spPr>
          <a:xfrm flipH="false" flipV="false" rot="0">
            <a:off x="9675852" y="7457626"/>
            <a:ext cx="1677434" cy="1703230"/>
          </a:xfrm>
          <a:custGeom>
            <a:avLst/>
            <a:gdLst/>
            <a:ahLst/>
            <a:cxnLst/>
            <a:rect r="r" b="b" t="t" l="l"/>
            <a:pathLst>
              <a:path h="1703230" w="1677434">
                <a:moveTo>
                  <a:pt x="0" y="0"/>
                </a:moveTo>
                <a:lnTo>
                  <a:pt x="1677435" y="0"/>
                </a:lnTo>
                <a:lnTo>
                  <a:pt x="1677435" y="1703230"/>
                </a:lnTo>
                <a:lnTo>
                  <a:pt x="0" y="17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9675852" y="6462233"/>
            <a:ext cx="1677434" cy="1703230"/>
          </a:xfrm>
          <a:custGeom>
            <a:avLst/>
            <a:gdLst/>
            <a:ahLst/>
            <a:cxnLst/>
            <a:rect r="r" b="b" t="t" l="l"/>
            <a:pathLst>
              <a:path h="1703230" w="1677434">
                <a:moveTo>
                  <a:pt x="0" y="0"/>
                </a:moveTo>
                <a:lnTo>
                  <a:pt x="1677435" y="0"/>
                </a:lnTo>
                <a:lnTo>
                  <a:pt x="1677435" y="1703230"/>
                </a:lnTo>
                <a:lnTo>
                  <a:pt x="0" y="17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4263857" y="7483422"/>
            <a:ext cx="1676389" cy="1702168"/>
          </a:xfrm>
          <a:custGeom>
            <a:avLst/>
            <a:gdLst/>
            <a:ahLst/>
            <a:cxnLst/>
            <a:rect r="r" b="b" t="t" l="l"/>
            <a:pathLst>
              <a:path h="1702168" w="1676389">
                <a:moveTo>
                  <a:pt x="0" y="0"/>
                </a:moveTo>
                <a:lnTo>
                  <a:pt x="1676388" y="0"/>
                </a:lnTo>
                <a:lnTo>
                  <a:pt x="1676388" y="1702168"/>
                </a:lnTo>
                <a:lnTo>
                  <a:pt x="0" y="170216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6242924" y="7457626"/>
            <a:ext cx="1677434" cy="1703230"/>
          </a:xfrm>
          <a:custGeom>
            <a:avLst/>
            <a:gdLst/>
            <a:ahLst/>
            <a:cxnLst/>
            <a:rect r="r" b="b" t="t" l="l"/>
            <a:pathLst>
              <a:path h="1703230" w="1677434">
                <a:moveTo>
                  <a:pt x="0" y="0"/>
                </a:moveTo>
                <a:lnTo>
                  <a:pt x="1677435" y="0"/>
                </a:lnTo>
                <a:lnTo>
                  <a:pt x="1677435" y="1703230"/>
                </a:lnTo>
                <a:lnTo>
                  <a:pt x="0" y="17032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1928917" y="6700431"/>
            <a:ext cx="1755134" cy="2532106"/>
          </a:xfrm>
          <a:custGeom>
            <a:avLst/>
            <a:gdLst/>
            <a:ahLst/>
            <a:cxnLst/>
            <a:rect r="r" b="b" t="t" l="l"/>
            <a:pathLst>
              <a:path h="2532106" w="1755134">
                <a:moveTo>
                  <a:pt x="0" y="0"/>
                </a:moveTo>
                <a:lnTo>
                  <a:pt x="1755134" y="0"/>
                </a:lnTo>
                <a:lnTo>
                  <a:pt x="1755134" y="2532105"/>
                </a:lnTo>
                <a:lnTo>
                  <a:pt x="0" y="2532105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-11017" t="0" r="-13437" b="-163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16456165" y="6771826"/>
            <a:ext cx="1476328" cy="2350613"/>
          </a:xfrm>
          <a:custGeom>
            <a:avLst/>
            <a:gdLst/>
            <a:ahLst/>
            <a:cxnLst/>
            <a:rect r="r" b="b" t="t" l="l"/>
            <a:pathLst>
              <a:path h="2350613" w="1476328">
                <a:moveTo>
                  <a:pt x="0" y="0"/>
                </a:moveTo>
                <a:lnTo>
                  <a:pt x="1476328" y="0"/>
                </a:lnTo>
                <a:lnTo>
                  <a:pt x="1476328" y="2350614"/>
                </a:lnTo>
                <a:lnTo>
                  <a:pt x="0" y="2350614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-66613" b="-4072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5262141" y="7562401"/>
            <a:ext cx="1723028" cy="1589493"/>
          </a:xfrm>
          <a:custGeom>
            <a:avLst/>
            <a:gdLst/>
            <a:ahLst/>
            <a:cxnLst/>
            <a:rect r="r" b="b" t="t" l="l"/>
            <a:pathLst>
              <a:path h="1589493" w="1723028">
                <a:moveTo>
                  <a:pt x="0" y="0"/>
                </a:moveTo>
                <a:lnTo>
                  <a:pt x="1723027" y="0"/>
                </a:lnTo>
                <a:lnTo>
                  <a:pt x="1723027" y="1589493"/>
                </a:lnTo>
                <a:lnTo>
                  <a:pt x="0" y="1589493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9731139" y="7078989"/>
            <a:ext cx="1596486" cy="1596486"/>
          </a:xfrm>
          <a:custGeom>
            <a:avLst/>
            <a:gdLst/>
            <a:ahLst/>
            <a:cxnLst/>
            <a:rect r="r" b="b" t="t" l="l"/>
            <a:pathLst>
              <a:path h="1596486" w="1596486">
                <a:moveTo>
                  <a:pt x="0" y="0"/>
                </a:moveTo>
                <a:lnTo>
                  <a:pt x="1596486" y="0"/>
                </a:lnTo>
                <a:lnTo>
                  <a:pt x="1596486" y="1596486"/>
                </a:lnTo>
                <a:lnTo>
                  <a:pt x="0" y="15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870597" y="2334870"/>
            <a:ext cx="1332168" cy="405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SELEÇÃO DA PROPOSTA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099533" y="2310424"/>
            <a:ext cx="1482605" cy="4053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RESULTADO DA 1ª ETAPA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5338883" y="2314894"/>
            <a:ext cx="1456391" cy="60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ACELERAÇÃO - </a:t>
            </a: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PERÍODO DE MENTORIAS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7568769" y="2305369"/>
            <a:ext cx="1352238" cy="1005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ENTREGA DA VERSÃO APRIMORADA DO PROJETO INICIAL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9745891" y="2305369"/>
            <a:ext cx="1392556" cy="60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RESULTADO DA </a:t>
            </a:r>
          </a:p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2ª ETAPA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4257703" y="2295844"/>
            <a:ext cx="1536915" cy="60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ENTREGA DA APRESENTAÇÃO PARA O PITCH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896186" y="3566379"/>
            <a:ext cx="1479256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01/08 A 18/09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3091710" y="3566379"/>
            <a:ext cx="736839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30</a:t>
            </a: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/09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5309158" y="3534379"/>
            <a:ext cx="1321853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01/10 A 16/10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7589075" y="3534884"/>
            <a:ext cx="1429163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ATÉ </a:t>
            </a: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20/10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9745891" y="3585790"/>
            <a:ext cx="736839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04/11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4257703" y="3585790"/>
            <a:ext cx="55344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</a:t>
            </a: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7/11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1963330" y="2282739"/>
            <a:ext cx="1549975" cy="60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WORSHOP PARA APRESENTAÇÃO DO PITCH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1963330" y="3593235"/>
            <a:ext cx="1162994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11/11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888857" y="4547221"/>
            <a:ext cx="1545110" cy="1301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Inscrição no Sistema Elis4 da Univali. Obrigatório anexar o Template padrão do Prêmio preenchido no ato da inscrição.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3069208" y="4552485"/>
            <a:ext cx="1518681" cy="108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Documento com o resultado da etapa 1 publicado na página www.univali.br/uniinova, no link editais.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5391141" y="4547221"/>
            <a:ext cx="1465026" cy="108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Mentorias disponibilizadas para auxiliar no desenvolvimento do projeto.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7589075" y="4493535"/>
            <a:ext cx="1470994" cy="108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Nova versão do projeto que deverá ser enviada para o email uniinova@univali.br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9812460" y="4503060"/>
            <a:ext cx="1479353" cy="108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Documento com o resultado da etapa 2 publicado na página www.univali.br/uniinova, no link editais.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4376040" y="4428158"/>
            <a:ext cx="1450976" cy="1301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Entrega da</a:t>
            </a: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apresentação do projeto em PDF que deverá ser enviada para o email uniinova@univali.br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922272" y="6593847"/>
            <a:ext cx="1559468" cy="2447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11"/>
              </a:lnSpc>
            </a:pPr>
            <a:r>
              <a:rPr lang="en-US" sz="85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Para alunos, estar regularmente matriculado na UNIVALI;</a:t>
            </a:r>
          </a:p>
          <a:p>
            <a:pPr algn="l">
              <a:lnSpc>
                <a:spcPts val="1211"/>
              </a:lnSpc>
            </a:pPr>
            <a:r>
              <a:rPr lang="en-US" sz="85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Para alumni, ter concluído o curso (Ensino Médio, Graduação e/ou Pós-graduação) na UNIVALI;</a:t>
            </a:r>
          </a:p>
          <a:p>
            <a:pPr algn="l">
              <a:lnSpc>
                <a:spcPts val="1211"/>
              </a:lnSpc>
            </a:pPr>
            <a:r>
              <a:rPr lang="en-US" sz="85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A equipe ou participante individual que optar por ter um mentor, este deve pertencer ao quadro de professores/ técnicos administrativos da UNIVALI.</a:t>
            </a:r>
          </a:p>
          <a:p>
            <a:pPr algn="l">
              <a:lnSpc>
                <a:spcPts val="1211"/>
              </a:lnSpc>
            </a:pPr>
            <a:r>
              <a:rPr lang="en-US" sz="85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Responder ao </a:t>
            </a:r>
            <a:r>
              <a:rPr lang="en-US" sz="852" u="sng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  <a:hlinkClick r:id="rId47" tooltip="https://drive.google.com/drive/folders/1s4IbtqjST6uS53u_7LlEokoEooXR4c43?usp=drive_link"/>
              </a:rPr>
              <a:t>Template padrão do Prêmio</a:t>
            </a:r>
            <a:r>
              <a:rPr lang="en-US" sz="852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e anexar no ato da inscrição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3093677" y="6620362"/>
            <a:ext cx="1385154" cy="1946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 – Originalidade da proposta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2 – Solução resolve um problema real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3 – Viabilidade percebida da soluçãoapresentada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4 – Impacto de mercado 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5 – Impacto positivo (social, ambiental, organizacional etc.)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6 - Potencial de Inovação </a:t>
            </a:r>
          </a:p>
          <a:p>
            <a:pPr algn="l">
              <a:lnSpc>
                <a:spcPts val="1345"/>
              </a:lnSpc>
            </a:pPr>
          </a:p>
        </p:txBody>
      </p:sp>
      <p:sp>
        <p:nvSpPr>
          <p:cNvPr name="TextBox 94" id="94"/>
          <p:cNvSpPr txBox="true"/>
          <p:nvPr/>
        </p:nvSpPr>
        <p:spPr>
          <a:xfrm rot="0">
            <a:off x="7560101" y="6546545"/>
            <a:ext cx="1620073" cy="2595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1 - Encaixe entre problema e solução (modelo de negócio)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2 - Eficiência (MVP)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3 - Resultados validação do cliente e do produto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4 – Adoção de tecnologias emergentes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5 – Valor agregado da inovação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6 – Impacto positivo 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7 – Sustentabilidade financeira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8 – Qualidade da apresentação 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9 – Potencial de inovação </a:t>
            </a:r>
          </a:p>
          <a:p>
            <a:pPr algn="l">
              <a:lnSpc>
                <a:spcPts val="1345"/>
              </a:lnSpc>
            </a:pPr>
          </a:p>
        </p:txBody>
      </p:sp>
      <p:sp>
        <p:nvSpPr>
          <p:cNvPr name="TextBox 95" id="95"/>
          <p:cNvSpPr txBox="true"/>
          <p:nvPr/>
        </p:nvSpPr>
        <p:spPr>
          <a:xfrm rot="0">
            <a:off x="2223464" y="9374816"/>
            <a:ext cx="1159208" cy="401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0"/>
              </a:lnSpc>
            </a:pPr>
            <a:r>
              <a:rPr lang="en-US" b="true" sz="2243">
                <a:solidFill>
                  <a:srgbClr val="FFFDFC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ETAPA 1</a:t>
            </a:r>
          </a:p>
        </p:txBody>
      </p:sp>
      <p:sp>
        <p:nvSpPr>
          <p:cNvPr name="TextBox 96" id="96"/>
          <p:cNvSpPr txBox="true"/>
          <p:nvPr/>
        </p:nvSpPr>
        <p:spPr>
          <a:xfrm rot="-5400000">
            <a:off x="-294687" y="5050347"/>
            <a:ext cx="1350717" cy="238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98"/>
              </a:lnSpc>
            </a:pPr>
            <a:r>
              <a:rPr lang="en-US" b="true" sz="149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ENTREGÁVEIS</a:t>
            </a:r>
          </a:p>
        </p:txBody>
      </p:sp>
      <p:sp>
        <p:nvSpPr>
          <p:cNvPr name="TextBox 97" id="97"/>
          <p:cNvSpPr txBox="true"/>
          <p:nvPr/>
        </p:nvSpPr>
        <p:spPr>
          <a:xfrm rot="-5400000">
            <a:off x="-562382" y="7726654"/>
            <a:ext cx="1893091" cy="264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8"/>
              </a:lnSpc>
            </a:pPr>
            <a:r>
              <a:rPr lang="en-US" b="true" sz="1599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ITENS AVALIADOS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7812166" y="9361551"/>
            <a:ext cx="1322802" cy="383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0"/>
              </a:lnSpc>
            </a:pPr>
            <a:r>
              <a:rPr lang="en-US" b="true" sz="2243">
                <a:solidFill>
                  <a:srgbClr val="FFFDFC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ETAPA 2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6278093" y="2305369"/>
            <a:ext cx="1567959" cy="1205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08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PITCH -</a:t>
            </a: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APRESENTAÇÃO DO PROJETO, AVALIAÇÃO E EVENTO DE PREMIAÇÃO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6278093" y="3613263"/>
            <a:ext cx="553441" cy="25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b="true" sz="150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27/11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6379024" y="4458257"/>
            <a:ext cx="1417368" cy="644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Defesa da proposta para a comissão julgadora.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2080996" y="4458257"/>
            <a:ext cx="1450976" cy="6446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64"/>
              </a:lnSpc>
            </a:pPr>
            <a:r>
              <a:rPr lang="en-US" sz="12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Worshop com dicas de como fazer um PITCH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4471816" y="9374816"/>
            <a:ext cx="1322802" cy="383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40"/>
              </a:lnSpc>
            </a:pPr>
            <a:r>
              <a:rPr lang="en-US" b="true" sz="2243">
                <a:solidFill>
                  <a:srgbClr val="FFFDFC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ETAPA 3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110696" y="147015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1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3370814" y="106035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2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5540135" y="100666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3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7743659" y="148291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4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0078899" y="147015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5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2224931" y="195916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6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4572444" y="205441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7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16632851" y="185115"/>
            <a:ext cx="722226" cy="1652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87"/>
              </a:lnSpc>
            </a:pPr>
            <a:r>
              <a:rPr lang="en-US" b="true" sz="9705">
                <a:solidFill>
                  <a:srgbClr val="FFFFFF"/>
                </a:solidFill>
                <a:latin typeface="Open Sans 2 Ultra-Bold"/>
                <a:ea typeface="Open Sans 2 Ultra-Bold"/>
                <a:cs typeface="Open Sans 2 Ultra-Bold"/>
                <a:sym typeface="Open Sans 2 Ultra-Bold"/>
              </a:rPr>
              <a:t>8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14362588" y="6612213"/>
            <a:ext cx="1477881" cy="2433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1 – Mínimo Produto Viável (MVP).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2 - Viabilidade econômica percebida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3 - Encaixe entre problema e solução (modelo de negócio)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4 – Capacidade de execução da proposta da equipe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5 - Qualidade da apresentação</a:t>
            </a:r>
          </a:p>
          <a:p>
            <a:pPr algn="l">
              <a:lnSpc>
                <a:spcPts val="1345"/>
              </a:lnSpc>
            </a:pPr>
            <a:r>
              <a:rPr lang="en-US" sz="917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6 - Potencial de inovação do projeto</a:t>
            </a:r>
          </a:p>
          <a:p>
            <a:pPr algn="l">
              <a:lnSpc>
                <a:spcPts val="1345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4835" y="3240411"/>
            <a:ext cx="3116307" cy="775697"/>
            <a:chOff x="0" y="0"/>
            <a:chExt cx="815746" cy="2030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A6777">
                <a:alpha val="80784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12921" y="4150277"/>
            <a:ext cx="3116307" cy="775697"/>
            <a:chOff x="0" y="0"/>
            <a:chExt cx="815746" cy="2030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D6911">
                <a:alpha val="80784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348935" y="4390274"/>
            <a:ext cx="1551838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Fulano de tal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612921" y="5097026"/>
            <a:ext cx="3116307" cy="775697"/>
            <a:chOff x="0" y="0"/>
            <a:chExt cx="815746" cy="2030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C01724">
                <a:alpha val="80784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366943" y="5261806"/>
            <a:ext cx="1551838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Fulano de tal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12921" y="6045226"/>
            <a:ext cx="3116307" cy="775697"/>
            <a:chOff x="0" y="0"/>
            <a:chExt cx="815746" cy="20305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556080">
                <a:alpha val="80784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366943" y="6226193"/>
            <a:ext cx="1551838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Fulano de tal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9563" y="3442802"/>
            <a:ext cx="2306851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Líder Fulano de Tal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606605" y="2243436"/>
            <a:ext cx="17081398" cy="862514"/>
            <a:chOff x="0" y="0"/>
            <a:chExt cx="4471346" cy="22577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471346" cy="225778"/>
            </a:xfrm>
            <a:custGeom>
              <a:avLst/>
              <a:gdLst/>
              <a:ahLst/>
              <a:cxnLst/>
              <a:rect r="r" b="b" t="t" l="l"/>
              <a:pathLst>
                <a:path h="225778" w="4471346">
                  <a:moveTo>
                    <a:pt x="0" y="0"/>
                  </a:moveTo>
                  <a:lnTo>
                    <a:pt x="4471346" y="0"/>
                  </a:lnTo>
                  <a:lnTo>
                    <a:pt x="4471346" y="225778"/>
                  </a:lnTo>
                  <a:lnTo>
                    <a:pt x="0" y="225778"/>
                  </a:lnTo>
                  <a:close/>
                </a:path>
              </a:pathLst>
            </a:custGeom>
            <a:solidFill>
              <a:srgbClr val="701B56">
                <a:alpha val="80784"/>
              </a:srgbClr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76200"/>
              <a:ext cx="4471346" cy="301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59707" y="2486897"/>
            <a:ext cx="2166528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NOME DO ALUNO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591150" y="9068685"/>
            <a:ext cx="3515303" cy="775697"/>
            <a:chOff x="0" y="0"/>
            <a:chExt cx="920190" cy="20305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20190" cy="203052"/>
            </a:xfrm>
            <a:custGeom>
              <a:avLst/>
              <a:gdLst/>
              <a:ahLst/>
              <a:cxnLst/>
              <a:rect r="r" b="b" t="t" l="l"/>
              <a:pathLst>
                <a:path h="203052" w="920190">
                  <a:moveTo>
                    <a:pt x="0" y="0"/>
                  </a:moveTo>
                  <a:lnTo>
                    <a:pt x="920190" y="0"/>
                  </a:lnTo>
                  <a:lnTo>
                    <a:pt x="920190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A6777">
                <a:alpha val="80784"/>
              </a:srgbClr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76200"/>
              <a:ext cx="920190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193318" y="9297790"/>
            <a:ext cx="1551838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Fulano de tal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591150" y="8120485"/>
            <a:ext cx="17083929" cy="775697"/>
            <a:chOff x="0" y="0"/>
            <a:chExt cx="4472009" cy="20305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472009" cy="203052"/>
            </a:xfrm>
            <a:custGeom>
              <a:avLst/>
              <a:gdLst/>
              <a:ahLst/>
              <a:cxnLst/>
              <a:rect r="r" b="b" t="t" l="l"/>
              <a:pathLst>
                <a:path h="203052" w="4472009">
                  <a:moveTo>
                    <a:pt x="0" y="0"/>
                  </a:moveTo>
                  <a:lnTo>
                    <a:pt x="4472009" y="0"/>
                  </a:lnTo>
                  <a:lnTo>
                    <a:pt x="4472009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556080">
                <a:alpha val="80784"/>
              </a:srgbClr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-76200"/>
              <a:ext cx="4472009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1744186" y="8320538"/>
            <a:ext cx="2362267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NOME DO MENTOR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206312" y="2486897"/>
            <a:ext cx="866556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E-MAIL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4081437" y="3242750"/>
            <a:ext cx="3116307" cy="775697"/>
            <a:chOff x="0" y="0"/>
            <a:chExt cx="815746" cy="20305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A6777">
                <a:alpha val="80784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4580387" y="3442802"/>
            <a:ext cx="211868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fulano@univali.br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4091790" y="4152616"/>
            <a:ext cx="3116307" cy="775697"/>
            <a:chOff x="0" y="0"/>
            <a:chExt cx="815746" cy="203052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D6911">
                <a:alpha val="80784"/>
              </a:srgbClr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4580250" y="4390274"/>
            <a:ext cx="211868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fulano@univali.br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4091790" y="5062481"/>
            <a:ext cx="3116307" cy="775697"/>
            <a:chOff x="0" y="0"/>
            <a:chExt cx="815746" cy="203052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C01724">
                <a:alpha val="80784"/>
              </a:srgbClr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4580250" y="5262534"/>
            <a:ext cx="211868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fulano@univali.br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4091790" y="6045226"/>
            <a:ext cx="3116307" cy="775697"/>
            <a:chOff x="0" y="0"/>
            <a:chExt cx="815746" cy="203052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556080">
                <a:alpha val="80784"/>
              </a:srgbClr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4580250" y="6212344"/>
            <a:ext cx="211868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fulano@univali.br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367909" y="8356220"/>
            <a:ext cx="866545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E-MAIL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5243028" y="9107299"/>
            <a:ext cx="3116307" cy="775697"/>
            <a:chOff x="0" y="0"/>
            <a:chExt cx="815746" cy="203052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D6911">
                <a:alpha val="80784"/>
              </a:srgbClr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5741840" y="9307352"/>
            <a:ext cx="211868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fulano@univali.br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8682089" y="2486897"/>
            <a:ext cx="908586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CURSO</a:t>
            </a:r>
          </a:p>
        </p:txBody>
      </p:sp>
      <p:grpSp>
        <p:nvGrpSpPr>
          <p:cNvPr name="Group 54" id="54"/>
          <p:cNvGrpSpPr/>
          <p:nvPr/>
        </p:nvGrpSpPr>
        <p:grpSpPr>
          <a:xfrm rot="0">
            <a:off x="7578228" y="3242750"/>
            <a:ext cx="3116307" cy="775697"/>
            <a:chOff x="0" y="0"/>
            <a:chExt cx="815746" cy="203052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A6777">
                <a:alpha val="80784"/>
              </a:srgbClr>
            </a:solidFill>
          </p:spPr>
        </p:sp>
        <p:sp>
          <p:nvSpPr>
            <p:cNvPr name="TextBox 56" id="56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57" id="57"/>
          <p:cNvSpPr txBox="true"/>
          <p:nvPr/>
        </p:nvSpPr>
        <p:spPr>
          <a:xfrm rot="0">
            <a:off x="8381105" y="3442802"/>
            <a:ext cx="151037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XXXXXXXXX</a:t>
            </a:r>
          </a:p>
        </p:txBody>
      </p:sp>
      <p:grpSp>
        <p:nvGrpSpPr>
          <p:cNvPr name="Group 58" id="58"/>
          <p:cNvGrpSpPr/>
          <p:nvPr/>
        </p:nvGrpSpPr>
        <p:grpSpPr>
          <a:xfrm rot="0">
            <a:off x="7574563" y="4152616"/>
            <a:ext cx="3116307" cy="775697"/>
            <a:chOff x="0" y="0"/>
            <a:chExt cx="815746" cy="203052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D6911">
                <a:alpha val="80784"/>
              </a:srgbClr>
            </a:solidFill>
          </p:spPr>
        </p:sp>
        <p:sp>
          <p:nvSpPr>
            <p:cNvPr name="TextBox 60" id="60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61" id="61"/>
          <p:cNvSpPr txBox="true"/>
          <p:nvPr/>
        </p:nvSpPr>
        <p:spPr>
          <a:xfrm rot="0">
            <a:off x="8376209" y="4368771"/>
            <a:ext cx="151037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XXXXXXXXX</a:t>
            </a:r>
          </a:p>
        </p:txBody>
      </p:sp>
      <p:grpSp>
        <p:nvGrpSpPr>
          <p:cNvPr name="Group 62" id="62"/>
          <p:cNvGrpSpPr/>
          <p:nvPr/>
        </p:nvGrpSpPr>
        <p:grpSpPr>
          <a:xfrm rot="0">
            <a:off x="7578228" y="5062481"/>
            <a:ext cx="3116307" cy="775697"/>
            <a:chOff x="0" y="0"/>
            <a:chExt cx="815746" cy="203052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C01724">
                <a:alpha val="80784"/>
              </a:srgbClr>
            </a:solidFill>
          </p:spPr>
        </p:sp>
        <p:sp>
          <p:nvSpPr>
            <p:cNvPr name="TextBox 64" id="64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65" id="65"/>
          <p:cNvSpPr txBox="true"/>
          <p:nvPr/>
        </p:nvSpPr>
        <p:spPr>
          <a:xfrm rot="0">
            <a:off x="8376209" y="5262534"/>
            <a:ext cx="151037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XXXXXXXXX</a:t>
            </a:r>
          </a:p>
        </p:txBody>
      </p:sp>
      <p:grpSp>
        <p:nvGrpSpPr>
          <p:cNvPr name="Group 66" id="66"/>
          <p:cNvGrpSpPr/>
          <p:nvPr/>
        </p:nvGrpSpPr>
        <p:grpSpPr>
          <a:xfrm rot="0">
            <a:off x="7578228" y="6026141"/>
            <a:ext cx="3116307" cy="775697"/>
            <a:chOff x="0" y="0"/>
            <a:chExt cx="815746" cy="203052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556080">
                <a:alpha val="80784"/>
              </a:srgbClr>
            </a:solidFill>
          </p:spPr>
        </p:sp>
        <p:sp>
          <p:nvSpPr>
            <p:cNvPr name="TextBox 68" id="68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69" id="69"/>
          <p:cNvSpPr txBox="true"/>
          <p:nvPr/>
        </p:nvSpPr>
        <p:spPr>
          <a:xfrm rot="0">
            <a:off x="8381105" y="6221927"/>
            <a:ext cx="151037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XXXXXXXXX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2032053" y="2486897"/>
            <a:ext cx="1201931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CELULAR</a:t>
            </a:r>
          </a:p>
        </p:txBody>
      </p:sp>
      <p:grpSp>
        <p:nvGrpSpPr>
          <p:cNvPr name="Group 71" id="71"/>
          <p:cNvGrpSpPr/>
          <p:nvPr/>
        </p:nvGrpSpPr>
        <p:grpSpPr>
          <a:xfrm rot="0">
            <a:off x="11074865" y="3242750"/>
            <a:ext cx="3116307" cy="775697"/>
            <a:chOff x="0" y="0"/>
            <a:chExt cx="815746" cy="203052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A6777">
                <a:alpha val="80784"/>
              </a:srgbClr>
            </a:solidFill>
          </p:spPr>
        </p:sp>
        <p:sp>
          <p:nvSpPr>
            <p:cNvPr name="TextBox 73" id="73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74" id="74"/>
          <p:cNvSpPr txBox="true"/>
          <p:nvPr/>
        </p:nvSpPr>
        <p:spPr>
          <a:xfrm rot="0">
            <a:off x="11828606" y="3442802"/>
            <a:ext cx="160873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47 999999999</a:t>
            </a:r>
          </a:p>
        </p:txBody>
      </p:sp>
      <p:grpSp>
        <p:nvGrpSpPr>
          <p:cNvPr name="Group 75" id="75"/>
          <p:cNvGrpSpPr/>
          <p:nvPr/>
        </p:nvGrpSpPr>
        <p:grpSpPr>
          <a:xfrm rot="0">
            <a:off x="11074865" y="4150277"/>
            <a:ext cx="3116307" cy="775697"/>
            <a:chOff x="0" y="0"/>
            <a:chExt cx="815746" cy="203052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D6911">
                <a:alpha val="80784"/>
              </a:srgbClr>
            </a:solidFill>
          </p:spPr>
        </p:sp>
        <p:sp>
          <p:nvSpPr>
            <p:cNvPr name="TextBox 77" id="77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78" id="78"/>
          <p:cNvSpPr txBox="true"/>
          <p:nvPr/>
        </p:nvSpPr>
        <p:spPr>
          <a:xfrm rot="0">
            <a:off x="11883863" y="4350330"/>
            <a:ext cx="160873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47 999999999</a:t>
            </a:r>
          </a:p>
        </p:txBody>
      </p:sp>
      <p:grpSp>
        <p:nvGrpSpPr>
          <p:cNvPr name="Group 79" id="79"/>
          <p:cNvGrpSpPr/>
          <p:nvPr/>
        </p:nvGrpSpPr>
        <p:grpSpPr>
          <a:xfrm rot="0">
            <a:off x="11074865" y="5062481"/>
            <a:ext cx="3116307" cy="775697"/>
            <a:chOff x="0" y="0"/>
            <a:chExt cx="815746" cy="203052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C01724">
                <a:alpha val="80784"/>
              </a:srgbClr>
            </a:solidFill>
          </p:spPr>
        </p:sp>
        <p:sp>
          <p:nvSpPr>
            <p:cNvPr name="TextBox 81" id="81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82" id="82"/>
          <p:cNvSpPr txBox="true"/>
          <p:nvPr/>
        </p:nvSpPr>
        <p:spPr>
          <a:xfrm rot="0">
            <a:off x="11828606" y="5261806"/>
            <a:ext cx="160873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47 999999999</a:t>
            </a:r>
          </a:p>
        </p:txBody>
      </p:sp>
      <p:grpSp>
        <p:nvGrpSpPr>
          <p:cNvPr name="Group 83" id="83"/>
          <p:cNvGrpSpPr/>
          <p:nvPr/>
        </p:nvGrpSpPr>
        <p:grpSpPr>
          <a:xfrm rot="0">
            <a:off x="11074865" y="6045226"/>
            <a:ext cx="3116307" cy="775697"/>
            <a:chOff x="0" y="0"/>
            <a:chExt cx="815746" cy="203052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556080">
                <a:alpha val="80784"/>
              </a:srgbClr>
            </a:solidFill>
          </p:spPr>
        </p:sp>
        <p:sp>
          <p:nvSpPr>
            <p:cNvPr name="TextBox 85" id="85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86" id="86"/>
          <p:cNvSpPr txBox="true"/>
          <p:nvPr/>
        </p:nvSpPr>
        <p:spPr>
          <a:xfrm rot="0">
            <a:off x="11828606" y="6212344"/>
            <a:ext cx="160873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47 999999999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0953507" y="8356220"/>
            <a:ext cx="908586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CURSO</a:t>
            </a:r>
          </a:p>
        </p:txBody>
      </p:sp>
      <p:grpSp>
        <p:nvGrpSpPr>
          <p:cNvPr name="Group 88" id="88"/>
          <p:cNvGrpSpPr/>
          <p:nvPr/>
        </p:nvGrpSpPr>
        <p:grpSpPr>
          <a:xfrm rot="0">
            <a:off x="9902974" y="9105732"/>
            <a:ext cx="3116307" cy="775697"/>
            <a:chOff x="0" y="0"/>
            <a:chExt cx="815746" cy="203052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C01724">
                <a:alpha val="80784"/>
              </a:srgbClr>
            </a:solidFill>
          </p:spPr>
        </p:sp>
        <p:sp>
          <p:nvSpPr>
            <p:cNvPr name="TextBox 90" id="90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91" id="91"/>
          <p:cNvSpPr txBox="true"/>
          <p:nvPr/>
        </p:nvSpPr>
        <p:spPr>
          <a:xfrm rot="0">
            <a:off x="10940630" y="9305785"/>
            <a:ext cx="1090719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Inovação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5374871" y="2486897"/>
            <a:ext cx="1509625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CATEGORIA</a:t>
            </a:r>
          </a:p>
        </p:txBody>
      </p:sp>
      <p:grpSp>
        <p:nvGrpSpPr>
          <p:cNvPr name="Group 93" id="93"/>
          <p:cNvGrpSpPr/>
          <p:nvPr/>
        </p:nvGrpSpPr>
        <p:grpSpPr>
          <a:xfrm rot="0">
            <a:off x="14571696" y="3242750"/>
            <a:ext cx="3116307" cy="775697"/>
            <a:chOff x="0" y="0"/>
            <a:chExt cx="815746" cy="203052"/>
          </a:xfrm>
        </p:grpSpPr>
        <p:sp>
          <p:nvSpPr>
            <p:cNvPr name="Freeform 94" id="94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A6777">
                <a:alpha val="80784"/>
              </a:srgbClr>
            </a:solidFill>
          </p:spPr>
        </p:sp>
        <p:sp>
          <p:nvSpPr>
            <p:cNvPr name="TextBox 95" id="95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96" id="96"/>
          <p:cNvSpPr txBox="true"/>
          <p:nvPr/>
        </p:nvSpPr>
        <p:spPr>
          <a:xfrm rot="0">
            <a:off x="15172134" y="3442802"/>
            <a:ext cx="191543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Aluno / Egresso</a:t>
            </a:r>
          </a:p>
        </p:txBody>
      </p:sp>
      <p:grpSp>
        <p:nvGrpSpPr>
          <p:cNvPr name="Group 97" id="97"/>
          <p:cNvGrpSpPr/>
          <p:nvPr/>
        </p:nvGrpSpPr>
        <p:grpSpPr>
          <a:xfrm rot="0">
            <a:off x="14580542" y="4152616"/>
            <a:ext cx="3116307" cy="775697"/>
            <a:chOff x="0" y="0"/>
            <a:chExt cx="815746" cy="203052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DD6911">
                <a:alpha val="80784"/>
              </a:srgbClr>
            </a:solidFill>
          </p:spPr>
        </p:sp>
        <p:sp>
          <p:nvSpPr>
            <p:cNvPr name="TextBox 99" id="99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00" id="100"/>
          <p:cNvSpPr txBox="true"/>
          <p:nvPr/>
        </p:nvSpPr>
        <p:spPr>
          <a:xfrm rot="0">
            <a:off x="15180981" y="4390274"/>
            <a:ext cx="191543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Aluno / Egresso</a:t>
            </a:r>
          </a:p>
        </p:txBody>
      </p:sp>
      <p:grpSp>
        <p:nvGrpSpPr>
          <p:cNvPr name="Group 101" id="101"/>
          <p:cNvGrpSpPr/>
          <p:nvPr/>
        </p:nvGrpSpPr>
        <p:grpSpPr>
          <a:xfrm rot="0">
            <a:off x="14580542" y="5062481"/>
            <a:ext cx="3116307" cy="775697"/>
            <a:chOff x="0" y="0"/>
            <a:chExt cx="815746" cy="203052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C01724">
                <a:alpha val="80784"/>
              </a:srgbClr>
            </a:solidFill>
          </p:spPr>
        </p:sp>
        <p:sp>
          <p:nvSpPr>
            <p:cNvPr name="TextBox 103" id="103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04" id="104"/>
          <p:cNvSpPr txBox="true"/>
          <p:nvPr/>
        </p:nvSpPr>
        <p:spPr>
          <a:xfrm rot="0">
            <a:off x="15171968" y="5261806"/>
            <a:ext cx="191543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Aluno / Egresso</a:t>
            </a:r>
          </a:p>
        </p:txBody>
      </p:sp>
      <p:grpSp>
        <p:nvGrpSpPr>
          <p:cNvPr name="Group 105" id="105"/>
          <p:cNvGrpSpPr/>
          <p:nvPr/>
        </p:nvGrpSpPr>
        <p:grpSpPr>
          <a:xfrm rot="0">
            <a:off x="14580542" y="6045226"/>
            <a:ext cx="3116307" cy="775697"/>
            <a:chOff x="0" y="0"/>
            <a:chExt cx="815746" cy="203052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556080">
                <a:alpha val="80784"/>
              </a:srgbClr>
            </a:solidFill>
          </p:spPr>
        </p:sp>
        <p:sp>
          <p:nvSpPr>
            <p:cNvPr name="TextBox 107" id="107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08" id="108"/>
          <p:cNvSpPr txBox="true"/>
          <p:nvPr/>
        </p:nvSpPr>
        <p:spPr>
          <a:xfrm rot="0">
            <a:off x="15180981" y="6212344"/>
            <a:ext cx="1915430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DFC"/>
                </a:solidFill>
                <a:latin typeface="Arial Bold"/>
                <a:ea typeface="Arial Bold"/>
                <a:cs typeface="Arial Bold"/>
                <a:sym typeface="Arial Bold"/>
              </a:rPr>
              <a:t>Aluno / Egresso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5262701" y="8441659"/>
            <a:ext cx="1201931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CELULAR</a:t>
            </a:r>
          </a:p>
        </p:txBody>
      </p:sp>
      <p:grpSp>
        <p:nvGrpSpPr>
          <p:cNvPr name="Group 110" id="110"/>
          <p:cNvGrpSpPr/>
          <p:nvPr/>
        </p:nvGrpSpPr>
        <p:grpSpPr>
          <a:xfrm rot="0">
            <a:off x="14549759" y="9099305"/>
            <a:ext cx="3116307" cy="775697"/>
            <a:chOff x="0" y="0"/>
            <a:chExt cx="815746" cy="203052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0" y="0"/>
              <a:ext cx="815746" cy="203052"/>
            </a:xfrm>
            <a:custGeom>
              <a:avLst/>
              <a:gdLst/>
              <a:ahLst/>
              <a:cxnLst/>
              <a:rect r="r" b="b" t="t" l="l"/>
              <a:pathLst>
                <a:path h="203052" w="815746">
                  <a:moveTo>
                    <a:pt x="0" y="0"/>
                  </a:moveTo>
                  <a:lnTo>
                    <a:pt x="815746" y="0"/>
                  </a:lnTo>
                  <a:lnTo>
                    <a:pt x="815746" y="203052"/>
                  </a:lnTo>
                  <a:lnTo>
                    <a:pt x="0" y="203052"/>
                  </a:lnTo>
                  <a:close/>
                </a:path>
              </a:pathLst>
            </a:custGeom>
            <a:solidFill>
              <a:srgbClr val="701B56">
                <a:alpha val="80784"/>
              </a:srgbClr>
            </a:solidFill>
          </p:spPr>
        </p:sp>
        <p:sp>
          <p:nvSpPr>
            <p:cNvPr name="TextBox 112" id="112"/>
            <p:cNvSpPr txBox="true"/>
            <p:nvPr/>
          </p:nvSpPr>
          <p:spPr>
            <a:xfrm>
              <a:off x="0" y="-76200"/>
              <a:ext cx="815746" cy="2792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13" id="113"/>
          <p:cNvSpPr txBox="true"/>
          <p:nvPr/>
        </p:nvSpPr>
        <p:spPr>
          <a:xfrm rot="0">
            <a:off x="15305981" y="9328410"/>
            <a:ext cx="1608732" cy="312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2"/>
              </a:lnSpc>
            </a:pPr>
            <a:r>
              <a:rPr lang="en-US" b="true" sz="165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47 999999999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584835" y="7382898"/>
            <a:ext cx="2034967" cy="759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32"/>
              </a:lnSpc>
            </a:pPr>
            <a:r>
              <a:rPr lang="en-US" b="true" sz="4023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Mentor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870308" y="1386186"/>
            <a:ext cx="3555159" cy="736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b="true" sz="3998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Aluno / Equipe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10449811" y="475424"/>
            <a:ext cx="7470434" cy="916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3"/>
              </a:lnSpc>
            </a:pPr>
            <a:r>
              <a:rPr lang="en-US" b="true" sz="4809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Identificação</a:t>
            </a:r>
            <a:r>
              <a:rPr lang="en-US" b="true" sz="4809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do Projeto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4EA0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58591">
            <a:off x="-642081" y="45846"/>
            <a:ext cx="21581304" cy="10565847"/>
          </a:xfrm>
          <a:custGeom>
            <a:avLst/>
            <a:gdLst/>
            <a:ahLst/>
            <a:cxnLst/>
            <a:rect r="r" b="b" t="t" l="l"/>
            <a:pathLst>
              <a:path h="10565847" w="21581304">
                <a:moveTo>
                  <a:pt x="0" y="0"/>
                </a:moveTo>
                <a:lnTo>
                  <a:pt x="21581303" y="0"/>
                </a:lnTo>
                <a:lnTo>
                  <a:pt x="21581303" y="10565847"/>
                </a:lnTo>
                <a:lnTo>
                  <a:pt x="0" y="10565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878282" y="6673088"/>
            <a:ext cx="1793731" cy="2780978"/>
          </a:xfrm>
          <a:custGeom>
            <a:avLst/>
            <a:gdLst/>
            <a:ahLst/>
            <a:cxnLst/>
            <a:rect r="r" b="b" t="t" l="l"/>
            <a:pathLst>
              <a:path h="2780978" w="1793731">
                <a:moveTo>
                  <a:pt x="0" y="0"/>
                </a:moveTo>
                <a:lnTo>
                  <a:pt x="1793731" y="0"/>
                </a:lnTo>
                <a:lnTo>
                  <a:pt x="1793731" y="2780978"/>
                </a:lnTo>
                <a:lnTo>
                  <a:pt x="0" y="2780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046900" y="5880436"/>
            <a:ext cx="7684059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b="true" sz="7500">
                <a:solidFill>
                  <a:srgbClr val="364B6C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ETAPA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722914" y="0"/>
            <a:ext cx="9986734" cy="11512085"/>
            <a:chOff x="0" y="0"/>
            <a:chExt cx="13315645" cy="153494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3315645" cy="15349446"/>
            </a:xfrm>
            <a:custGeom>
              <a:avLst/>
              <a:gdLst/>
              <a:ahLst/>
              <a:cxnLst/>
              <a:rect r="r" b="b" t="t" l="l"/>
              <a:pathLst>
                <a:path h="15349446" w="13315645">
                  <a:moveTo>
                    <a:pt x="0" y="0"/>
                  </a:moveTo>
                  <a:lnTo>
                    <a:pt x="13315645" y="0"/>
                  </a:lnTo>
                  <a:lnTo>
                    <a:pt x="13315645" y="15349446"/>
                  </a:lnTo>
                  <a:lnTo>
                    <a:pt x="0" y="153494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387040">
              <a:off x="5058640" y="7449547"/>
              <a:ext cx="3198364" cy="2900309"/>
            </a:xfrm>
            <a:custGeom>
              <a:avLst/>
              <a:gdLst/>
              <a:ahLst/>
              <a:cxnLst/>
              <a:rect r="r" b="b" t="t" l="l"/>
              <a:pathLst>
                <a:path h="2900309" w="3198364">
                  <a:moveTo>
                    <a:pt x="0" y="0"/>
                  </a:moveTo>
                  <a:lnTo>
                    <a:pt x="3198364" y="0"/>
                  </a:lnTo>
                  <a:lnTo>
                    <a:pt x="3198364" y="2900308"/>
                  </a:lnTo>
                  <a:lnTo>
                    <a:pt x="0" y="2900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-1186346">
              <a:off x="5495057" y="11389531"/>
              <a:ext cx="2271371" cy="1941343"/>
            </a:xfrm>
            <a:custGeom>
              <a:avLst/>
              <a:gdLst/>
              <a:ahLst/>
              <a:cxnLst/>
              <a:rect r="r" b="b" t="t" l="l"/>
              <a:pathLst>
                <a:path h="1941343" w="2271371">
                  <a:moveTo>
                    <a:pt x="0" y="0"/>
                  </a:moveTo>
                  <a:lnTo>
                    <a:pt x="2271370" y="0"/>
                  </a:lnTo>
                  <a:lnTo>
                    <a:pt x="2271370" y="1941343"/>
                  </a:lnTo>
                  <a:lnTo>
                    <a:pt x="0" y="1941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1791197">
              <a:off x="5478603" y="5042152"/>
              <a:ext cx="2671346" cy="1696304"/>
            </a:xfrm>
            <a:custGeom>
              <a:avLst/>
              <a:gdLst/>
              <a:ahLst/>
              <a:cxnLst/>
              <a:rect r="r" b="b" t="t" l="l"/>
              <a:pathLst>
                <a:path h="1696304" w="2671346">
                  <a:moveTo>
                    <a:pt x="0" y="0"/>
                  </a:moveTo>
                  <a:lnTo>
                    <a:pt x="2671345" y="0"/>
                  </a:lnTo>
                  <a:lnTo>
                    <a:pt x="2671345" y="1696304"/>
                  </a:lnTo>
                  <a:lnTo>
                    <a:pt x="0" y="1696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62924" y="2055282"/>
            <a:ext cx="13808036" cy="5976633"/>
            <a:chOff x="0" y="0"/>
            <a:chExt cx="3636684" cy="15740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36684" cy="1574093"/>
            </a:xfrm>
            <a:custGeom>
              <a:avLst/>
              <a:gdLst/>
              <a:ahLst/>
              <a:cxnLst/>
              <a:rect r="r" b="b" t="t" l="l"/>
              <a:pathLst>
                <a:path h="1574093" w="3636684">
                  <a:moveTo>
                    <a:pt x="0" y="0"/>
                  </a:moveTo>
                  <a:lnTo>
                    <a:pt x="3636684" y="0"/>
                  </a:lnTo>
                  <a:lnTo>
                    <a:pt x="3636684" y="1574093"/>
                  </a:lnTo>
                  <a:lnTo>
                    <a:pt x="0" y="1574093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76200"/>
              <a:ext cx="3636684" cy="16502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18206" y="645016"/>
            <a:ext cx="10012717" cy="6664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31"/>
              </a:lnSpc>
            </a:pPr>
            <a:r>
              <a:rPr lang="en-US" b="true" sz="3898">
                <a:solidFill>
                  <a:srgbClr val="54EA05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1 - QUAL O NOME DA SUA PROPOSTA?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37309" y="3041519"/>
            <a:ext cx="12859265" cy="44433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Nesta pergunta, você precisa descrever de forma breve o nome que você dará para usa proposta inovadora. 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Seja objetivo e use sua criatividade para apresentar um nome atraente que chame atenção dos avaliadores.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Use apenas este slide para responder pergunta.</a:t>
            </a:r>
          </a:p>
          <a:p>
            <a:pPr algn="just">
              <a:lnSpc>
                <a:spcPts val="4123"/>
              </a:lnSpc>
            </a:pPr>
          </a:p>
          <a:p>
            <a:pPr algn="l">
              <a:lnSpc>
                <a:spcPts val="149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426686" y="-181981"/>
            <a:ext cx="6861314" cy="10650962"/>
            <a:chOff x="0" y="0"/>
            <a:chExt cx="9148419" cy="142012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926071" y="4386377"/>
              <a:ext cx="5222348" cy="9814906"/>
            </a:xfrm>
            <a:custGeom>
              <a:avLst/>
              <a:gdLst/>
              <a:ahLst/>
              <a:cxnLst/>
              <a:rect r="r" b="b" t="t" l="l"/>
              <a:pathLst>
                <a:path h="9814906" w="5222348">
                  <a:moveTo>
                    <a:pt x="0" y="0"/>
                  </a:moveTo>
                  <a:lnTo>
                    <a:pt x="5222348" y="0"/>
                  </a:lnTo>
                  <a:lnTo>
                    <a:pt x="5222348" y="9814906"/>
                  </a:lnTo>
                  <a:lnTo>
                    <a:pt x="0" y="98149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22602" cy="5559195"/>
            </a:xfrm>
            <a:custGeom>
              <a:avLst/>
              <a:gdLst/>
              <a:ahLst/>
              <a:cxnLst/>
              <a:rect r="r" b="b" t="t" l="l"/>
              <a:pathLst>
                <a:path h="5559195" w="4822602">
                  <a:moveTo>
                    <a:pt x="0" y="0"/>
                  </a:moveTo>
                  <a:lnTo>
                    <a:pt x="4822602" y="0"/>
                  </a:lnTo>
                  <a:lnTo>
                    <a:pt x="4822602" y="5559195"/>
                  </a:lnTo>
                  <a:lnTo>
                    <a:pt x="0" y="5559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737013"/>
            <a:ext cx="8854649" cy="1352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32"/>
              </a:lnSpc>
            </a:pP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</a:t>
            </a: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- DESCREVA O PROBLEMA A SER RESOLVIDO COM A SUA PROPOSTA?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2886604"/>
            <a:ext cx="13253783" cy="6560396"/>
            <a:chOff x="0" y="0"/>
            <a:chExt cx="3490708" cy="172784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490708" cy="1727841"/>
            </a:xfrm>
            <a:custGeom>
              <a:avLst/>
              <a:gdLst/>
              <a:ahLst/>
              <a:cxnLst/>
              <a:rect r="r" b="b" t="t" l="l"/>
              <a:pathLst>
                <a:path h="1727841" w="3490708">
                  <a:moveTo>
                    <a:pt x="0" y="0"/>
                  </a:moveTo>
                  <a:lnTo>
                    <a:pt x="3490708" y="0"/>
                  </a:lnTo>
                  <a:lnTo>
                    <a:pt x="3490708" y="1727841"/>
                  </a:lnTo>
                  <a:lnTo>
                    <a:pt x="0" y="1727841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3490708" cy="18040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07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62910" y="3664120"/>
            <a:ext cx="12561617" cy="4957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Agora é hora de descrever qual é o problema que você quer resolver com sua proposta e qual é a solução que o seu projeto vai trazer na prática para resolver esse problema.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Você terá este slide e até 500 caracteres para responder a este questionamento.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Seja bem focado na resposta, afinal tem poucas palavras para convencer os avaliadores.</a:t>
            </a:r>
          </a:p>
          <a:p>
            <a:pPr algn="l">
              <a:lnSpc>
                <a:spcPts val="149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999" r="0" b="-399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621486" y="-295372"/>
            <a:ext cx="8257503" cy="10503264"/>
            <a:chOff x="0" y="0"/>
            <a:chExt cx="11010004" cy="140043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68178" cy="5092213"/>
            </a:xfrm>
            <a:custGeom>
              <a:avLst/>
              <a:gdLst/>
              <a:ahLst/>
              <a:cxnLst/>
              <a:rect r="r" b="b" t="t" l="l"/>
              <a:pathLst>
                <a:path h="5092213" w="6068178">
                  <a:moveTo>
                    <a:pt x="0" y="0"/>
                  </a:moveTo>
                  <a:lnTo>
                    <a:pt x="6068178" y="0"/>
                  </a:lnTo>
                  <a:lnTo>
                    <a:pt x="6068178" y="5092213"/>
                  </a:lnTo>
                  <a:lnTo>
                    <a:pt x="0" y="5092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598453" y="948341"/>
              <a:ext cx="8411551" cy="9592645"/>
            </a:xfrm>
            <a:custGeom>
              <a:avLst/>
              <a:gdLst/>
              <a:ahLst/>
              <a:cxnLst/>
              <a:rect r="r" b="b" t="t" l="l"/>
              <a:pathLst>
                <a:path h="9592645" w="8411551">
                  <a:moveTo>
                    <a:pt x="0" y="0"/>
                  </a:moveTo>
                  <a:lnTo>
                    <a:pt x="8411551" y="0"/>
                  </a:lnTo>
                  <a:lnTo>
                    <a:pt x="8411551" y="9592645"/>
                  </a:lnTo>
                  <a:lnTo>
                    <a:pt x="0" y="9592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231550" y="7048813"/>
              <a:ext cx="4170426" cy="6955540"/>
            </a:xfrm>
            <a:custGeom>
              <a:avLst/>
              <a:gdLst/>
              <a:ahLst/>
              <a:cxnLst/>
              <a:rect r="r" b="b" t="t" l="l"/>
              <a:pathLst>
                <a:path h="6955540" w="4170426">
                  <a:moveTo>
                    <a:pt x="0" y="0"/>
                  </a:moveTo>
                  <a:lnTo>
                    <a:pt x="4170425" y="0"/>
                  </a:lnTo>
                  <a:lnTo>
                    <a:pt x="4170425" y="6955539"/>
                  </a:lnTo>
                  <a:lnTo>
                    <a:pt x="0" y="69555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729499" y="3006545"/>
            <a:ext cx="12392181" cy="6127111"/>
            <a:chOff x="0" y="0"/>
            <a:chExt cx="3263784" cy="16137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63785" cy="1613725"/>
            </a:xfrm>
            <a:custGeom>
              <a:avLst/>
              <a:gdLst/>
              <a:ahLst/>
              <a:cxnLst/>
              <a:rect r="r" b="b" t="t" l="l"/>
              <a:pathLst>
                <a:path h="1613725" w="3263785">
                  <a:moveTo>
                    <a:pt x="0" y="0"/>
                  </a:moveTo>
                  <a:lnTo>
                    <a:pt x="3263785" y="0"/>
                  </a:lnTo>
                  <a:lnTo>
                    <a:pt x="3263785" y="1613725"/>
                  </a:lnTo>
                  <a:lnTo>
                    <a:pt x="0" y="1613725"/>
                  </a:lnTo>
                  <a:close/>
                </a:path>
              </a:pathLst>
            </a:custGeom>
            <a:solidFill>
              <a:srgbClr val="556080">
                <a:alpha val="56863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42875"/>
              <a:ext cx="3263784" cy="1470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l" marL="0" indent="0" lvl="0">
                <a:lnSpc>
                  <a:spcPts val="149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29499" y="783178"/>
            <a:ext cx="10829451" cy="1352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32"/>
              </a:lnSpc>
            </a:pP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3</a:t>
            </a:r>
            <a:r>
              <a:rPr lang="en-US" b="true" sz="3900">
                <a:solidFill>
                  <a:srgbClr val="54EA05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- BREVE DESCRIÇÃO DA  PROPOSTA</a:t>
            </a:r>
          </a:p>
          <a:p>
            <a:pPr algn="just">
              <a:lnSpc>
                <a:spcPts val="5432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08255" y="3716539"/>
            <a:ext cx="11746542" cy="4095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Bom, chegou a hora de descrever um pouco sobre sua proposta.</a:t>
            </a:r>
          </a:p>
          <a:p>
            <a:pPr algn="just">
              <a:lnSpc>
                <a:spcPts val="4123"/>
              </a:lnSpc>
            </a:pPr>
          </a:p>
          <a:p>
            <a:pPr algn="just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Para essa questão você terá até 1500 caracteres para nos contar o porquê você acredita que sua proposta faz </a:t>
            </a:r>
          </a:p>
          <a:p>
            <a:pPr algn="just">
              <a:lnSpc>
                <a:spcPts val="4123"/>
              </a:lnSpc>
            </a:pPr>
          </a:p>
          <a:p>
            <a:pPr algn="l">
              <a:lnSpc>
                <a:spcPts val="4123"/>
              </a:lnSpc>
            </a:pPr>
          </a:p>
          <a:p>
            <a:pPr algn="l">
              <a:lnSpc>
                <a:spcPts val="4123"/>
              </a:lnSpc>
            </a:pPr>
            <a:r>
              <a:rPr lang="en-US" sz="29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Capricha na descrição ...... lembrando de enfatizar a inovação da proposta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144000" y="5320763"/>
            <a:ext cx="1260488" cy="1104502"/>
          </a:xfrm>
          <a:custGeom>
            <a:avLst/>
            <a:gdLst/>
            <a:ahLst/>
            <a:cxnLst/>
            <a:rect r="r" b="b" t="t" l="l"/>
            <a:pathLst>
              <a:path h="1104502" w="1260488">
                <a:moveTo>
                  <a:pt x="0" y="0"/>
                </a:moveTo>
                <a:lnTo>
                  <a:pt x="1260488" y="0"/>
                </a:lnTo>
                <a:lnTo>
                  <a:pt x="1260488" y="1104502"/>
                </a:lnTo>
                <a:lnTo>
                  <a:pt x="0" y="1104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B75E9F102E364C8AEEF3066EBA1B75" ma:contentTypeVersion="1" ma:contentTypeDescription="Crie um novo documento." ma:contentTypeScope="" ma:versionID="52f6139dbd510f6cfe9b53c65cf49735">
  <xsd:schema xmlns:xsd="http://www.w3.org/2001/XMLSchema" xmlns:xs="http://www.w3.org/2001/XMLSchema" xmlns:p="http://schemas.microsoft.com/office/2006/metadata/properties" xmlns:ns1="http://schemas.microsoft.com/sharepoint/v3" xmlns:ns2="74605401-ef82-4e58-8e01-df55332c0536" targetNamespace="http://schemas.microsoft.com/office/2006/metadata/properties" ma:root="true" ma:fieldsID="24695812c2c35f891fedda0b95a99d61" ns1:_="" ns2:_="">
    <xsd:import namespace="http://schemas.microsoft.com/sharepoint/v3"/>
    <xsd:import namespace="74605401-ef82-4e58-8e01-df55332c0536"/>
    <xsd:element name="properties">
      <xsd:complexType>
        <xsd:sequence>
          <xsd:element name="documentManagement">
            <xsd:complexType>
              <xsd:all>
                <xsd:element ref="ns2:Resumo" minOccurs="0"/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Agendamento de Data de Início" ma:description="" ma:hidden="true" ma:internalName="PublishingStartDate">
      <xsd:simpleType>
        <xsd:restriction base="dms:Unknown"/>
      </xsd:simpleType>
    </xsd:element>
    <xsd:element name="PublishingExpirationDate" ma:index="13" nillable="true" ma:displayName="Agendamento de Data de Término" ma:description="Data Final de Agendamento é uma coluna de site criada pelo recurso de Publicação. Ela é usada para especificar a data e a hora em que essa página não será mais exibida aos visitantes do site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5401-ef82-4e58-8e01-df55332c0536" elementFormDefault="qualified">
    <xsd:import namespace="http://schemas.microsoft.com/office/2006/documentManagement/types"/>
    <xsd:import namespace="http://schemas.microsoft.com/office/infopath/2007/PartnerControls"/>
    <xsd:element name="Resumo" ma:index="8" nillable="true" ma:displayName="Resumo" ma:internalName="Resumo">
      <xsd:simpleType>
        <xsd:restriction base="dms:Note">
          <xsd:maxLength value="255"/>
        </xsd:restriction>
      </xsd:simpleType>
    </xsd:element>
    <xsd:element name="_dlc_DocId" ma:index="9" nillable="true" ma:displayName="Valor da ID do Documento" ma:description="O valor da ID do documento atribuída a este item." ma:internalName="_dlc_DocId" ma:readOnly="true">
      <xsd:simpleType>
        <xsd:restriction base="dms:Text"/>
      </xsd:simpleType>
    </xsd:element>
    <xsd:element name="_dlc_DocIdUrl" ma:index="10" nillable="true" ma:displayName="ID do Documento" ma:description="Link permanente par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ID de Persistência" ma:description="Manter a ID ao adicionar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_dlc_DocId xmlns="74605401-ef82-4e58-8e01-df55332c0536">Q2MPMETMKQAM-609351529-82</_dlc_DocId>
    <Resumo xmlns="74605401-ef82-4e58-8e01-df55332c0536" xsi:nil="true"/>
    <_dlc_DocIdUrl xmlns="74605401-ef82-4e58-8e01-df55332c0536">
      <Url>http://adminnovoportal.univali.br/eventos/empreendedorismo-e-inovacao/_layouts/15/DocIdRedir.aspx?ID=Q2MPMETMKQAM-609351529-82</Url>
      <Description>Q2MPMETMKQAM-609351529-82</Description>
    </_dlc_DocIdUrl>
  </documentManagement>
</p:properties>
</file>

<file path=customXml/itemProps1.xml><?xml version="1.0" encoding="utf-8"?>
<ds:datastoreItem xmlns:ds="http://schemas.openxmlformats.org/officeDocument/2006/customXml" ds:itemID="{863ACBAD-3579-4472-8772-2476E1371015}"/>
</file>

<file path=customXml/itemProps2.xml><?xml version="1.0" encoding="utf-8"?>
<ds:datastoreItem xmlns:ds="http://schemas.openxmlformats.org/officeDocument/2006/customXml" ds:itemID="{0F547968-64FC-4238-92DC-59A5AFC7B1EF}"/>
</file>

<file path=customXml/itemProps3.xml><?xml version="1.0" encoding="utf-8"?>
<ds:datastoreItem xmlns:ds="http://schemas.openxmlformats.org/officeDocument/2006/customXml" ds:itemID="{9757A866-A8F6-4E14-8889-DAEF3ACD82F7}"/>
</file>

<file path=customXml/itemProps4.xml><?xml version="1.0" encoding="utf-8"?>
<ds:datastoreItem xmlns:ds="http://schemas.openxmlformats.org/officeDocument/2006/customXml" ds:itemID="{CA88FB1B-F01C-4FAE-A15E-38B899B71F2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Etapa 1 - Template_7º Prêmio UNIVALI de Inovação 2024</dc:title>
  <cp:revision>1</cp:revision>
  <dcterms:created xsi:type="dcterms:W3CDTF">2006-08-16T00:00:00Z</dcterms:created>
  <dcterms:modified xsi:type="dcterms:W3CDTF">2011-08-01T06:04:30Z</dcterms:modified>
  <dc:identifier>DAGL-t-5UEA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e90a1bdb-1e82-4a68-8b45-c3fb622d65db</vt:lpwstr>
  </property>
  <property fmtid="{D5CDD505-2E9C-101B-9397-08002B2CF9AE}" pid="3" name="ContentTypeId">
    <vt:lpwstr>0x010100B5B75E9F102E364C8AEEF3066EBA1B75</vt:lpwstr>
  </property>
</Properties>
</file>