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8540"/>
    <a:srgbClr val="1F73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4" d="100"/>
          <a:sy n="14" d="100"/>
        </p:scale>
        <p:origin x="2496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ustomXml" Target="../customXml/item4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9D14-9B8C-405E-AAFB-3EFFF9270305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92F2-68C4-41F4-8E8B-63FE6590A3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9126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9D14-9B8C-405E-AAFB-3EFFF9270305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92F2-68C4-41F4-8E8B-63FE6590A3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1098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9D14-9B8C-405E-AAFB-3EFFF9270305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92F2-68C4-41F4-8E8B-63FE6590A3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5387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9D14-9B8C-405E-AAFB-3EFFF9270305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92F2-68C4-41F4-8E8B-63FE6590A3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943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9D14-9B8C-405E-AAFB-3EFFF9270305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92F2-68C4-41F4-8E8B-63FE6590A3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7431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9D14-9B8C-405E-AAFB-3EFFF9270305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92F2-68C4-41F4-8E8B-63FE6590A3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5417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9D14-9B8C-405E-AAFB-3EFFF9270305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92F2-68C4-41F4-8E8B-63FE6590A3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112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9D14-9B8C-405E-AAFB-3EFFF9270305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92F2-68C4-41F4-8E8B-63FE6590A3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158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9D14-9B8C-405E-AAFB-3EFFF9270305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92F2-68C4-41F4-8E8B-63FE6590A3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0753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9D14-9B8C-405E-AAFB-3EFFF9270305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92F2-68C4-41F4-8E8B-63FE6590A3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1868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9D14-9B8C-405E-AAFB-3EFFF9270305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92F2-68C4-41F4-8E8B-63FE6590A3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5585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59D14-9B8C-405E-AAFB-3EFFF9270305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C92F2-68C4-41F4-8E8B-63FE6590A3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2459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D5F60D3B-0982-566C-33C7-CBA7617BBBC5}"/>
              </a:ext>
            </a:extLst>
          </p:cNvPr>
          <p:cNvSpPr txBox="1">
            <a:spLocks noChangeAspect="1"/>
          </p:cNvSpPr>
          <p:nvPr/>
        </p:nvSpPr>
        <p:spPr>
          <a:xfrm>
            <a:off x="1229470" y="9371871"/>
            <a:ext cx="29940347" cy="10582024"/>
          </a:xfrm>
          <a:prstGeom prst="rect">
            <a:avLst/>
          </a:prstGeom>
          <a:ln>
            <a:noFill/>
          </a:ln>
        </p:spPr>
        <p:txBody>
          <a:bodyPr wrap="square" numCol="2" spcCol="25200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7200" b="1" dirty="0">
                <a:solidFill>
                  <a:srgbClr val="2285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pPr marL="0" indent="0" algn="just">
              <a:buNone/>
            </a:pP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A introdução deve abordar a delimitação do objeto de pesquisa, descrever a contribuição e a relevância da pesquisa, enfatizando a importância do tema tanto no âmbito acadêmico como profissional.</a:t>
            </a:r>
          </a:p>
          <a:p>
            <a:pPr marL="0" indent="0" algn="just">
              <a:buNone/>
            </a:pP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Os argumentos devem ser apoiados na literatura. Portanto, organize a bibliografia de impacto (por exemplo, artigos de periódicos científicos) e apresente as ideias principais que dizem respeito a sua pesquisa.</a:t>
            </a:r>
          </a:p>
          <a:p>
            <a:pPr marL="0" indent="0" algn="just">
              <a:buNone/>
            </a:pP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As dimensões/layout do pôster-modelo não poderão ser alteradas. Serão aceitos trabalhos em português, inglês e espanhol.</a:t>
            </a:r>
          </a:p>
          <a:p>
            <a:pPr marL="0" indent="0" algn="just">
              <a:buNone/>
            </a:pP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7200" b="1" dirty="0">
                <a:solidFill>
                  <a:srgbClr val="2285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marL="0" indent="0" algn="just">
              <a:buNone/>
            </a:pP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O objetivo deve ser claro, exequível e mensurável. Apresente um único objetivo (objetivo geral). </a:t>
            </a:r>
          </a:p>
          <a:p>
            <a:pPr marL="0" indent="0" algn="just">
              <a:buNone/>
            </a:pP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7200" b="1" dirty="0">
                <a:solidFill>
                  <a:srgbClr val="2285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MATERIAIS E MÉTODOS</a:t>
            </a:r>
          </a:p>
          <a:p>
            <a:pPr marL="0" indent="0" algn="just">
              <a:buNone/>
            </a:pP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Nesta seção da pesquisa são detalhados os itens tais como: tipo de pesquisa, população e amostragem, instrumentação, indicar os métodos e técnicas para a coleta e análise dos dados. </a:t>
            </a:r>
          </a:p>
          <a:p>
            <a:pPr marL="0" indent="0" algn="just">
              <a:buNone/>
            </a:pP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De forma sucinta, os procedimentos metodológicos caracterizam-se por apresentar os métodos e hipóteses (caso haja). </a:t>
            </a:r>
          </a:p>
          <a:p>
            <a:pPr marL="0" indent="0" algn="just">
              <a:buNone/>
            </a:pP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Vale lembrar que não se trata de uma revisão bibliográfica sobre metodologia de pesquisa.</a:t>
            </a:r>
          </a:p>
          <a:p>
            <a:pPr marL="0" indent="0" algn="just">
              <a:buNone/>
            </a:pPr>
            <a:endParaRPr lang="pt-BR" sz="72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72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7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7200" b="1" dirty="0">
                <a:solidFill>
                  <a:srgbClr val="2285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DISCUSSÕES</a:t>
            </a:r>
          </a:p>
          <a:p>
            <a:pPr marL="446088" indent="0" algn="just">
              <a:buNone/>
            </a:pP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Explicar os resultados (de natureza quantitativa ou qualitativa). Deve ter consistência na descrição e profundidade na análise dos resultados. Faça uso de Figuras, Tabelas, Quadros. As ilustrações devem possuir títulos localizados na parte superior antecedidos da palavra que o designa (tabela, figura, esquema, fluxograma, imagem, etc.), seguidos do número de ordem de ocorrência no texto, em algarismos arábicos e travessão, que serve para separação do título.</a:t>
            </a:r>
          </a:p>
          <a:p>
            <a:pPr marL="0" indent="0" algn="just">
              <a:buNone/>
            </a:pP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85725" algn="just">
              <a:buNone/>
            </a:pP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Tabela 1 – Faturamento da indústria de embalagem (em bilhões de R$)</a:t>
            </a:r>
          </a:p>
          <a:p>
            <a:pPr marL="361950" indent="-85725" algn="just">
              <a:buNone/>
            </a:pP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4800" dirty="0"/>
          </a:p>
          <a:p>
            <a:pPr marL="0" indent="0" algn="just">
              <a:buNone/>
            </a:pPr>
            <a:endParaRPr lang="pt-BR" sz="4800" dirty="0"/>
          </a:p>
          <a:p>
            <a:pPr marL="0" indent="0" algn="just">
              <a:buNone/>
            </a:pPr>
            <a:endParaRPr lang="pt-BR" sz="4800" dirty="0"/>
          </a:p>
          <a:p>
            <a:pPr marL="0" indent="0" algn="just">
              <a:buNone/>
            </a:pPr>
            <a:endParaRPr lang="pt-BR" sz="4800" dirty="0"/>
          </a:p>
          <a:p>
            <a:pPr marL="0" indent="0" algn="just">
              <a:buNone/>
            </a:pPr>
            <a:endParaRPr lang="pt-BR" sz="4800" dirty="0"/>
          </a:p>
          <a:p>
            <a:pPr marL="0" indent="0">
              <a:buNone/>
            </a:pPr>
            <a:endParaRPr lang="es-ES_tradnl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_tradnl" sz="4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_tradnl" sz="4800" dirty="0" err="1">
                <a:latin typeface="Arial" panose="020B0604020202020204" pitchFamily="34" charset="0"/>
                <a:cs typeface="Arial" panose="020B0604020202020204" pitchFamily="34" charset="0"/>
              </a:rPr>
              <a:t>Fonte</a:t>
            </a:r>
            <a:r>
              <a:rPr lang="es-ES_tradnl" sz="4800" dirty="0">
                <a:latin typeface="Arial" panose="020B0604020202020204" pitchFamily="34" charset="0"/>
                <a:cs typeface="Arial" panose="020B0604020202020204" pitchFamily="34" charset="0"/>
              </a:rPr>
              <a:t>: Elaborado pelo autor</a:t>
            </a: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s-ES_tradnl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_tradnl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_tradnl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0" algn="just">
              <a:buNone/>
            </a:pPr>
            <a:r>
              <a:rPr lang="pt-BR" sz="7200" b="1" dirty="0">
                <a:solidFill>
                  <a:srgbClr val="2285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</a:p>
          <a:p>
            <a:pPr marL="361950" indent="0" algn="just">
              <a:buNone/>
            </a:pP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Apresentar compatibilidade com o objetivo e a problemática. Possuir sustentação face ao que foi apresentado nos resultados. Destacar os pontos conclusivos principais (contribuições) a partir dos resultados (não é discussão). Não devem ser acrescentados elementos que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não fizeram parte do trabalho.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9C9D5D6-FD3D-7D86-1A51-AEC41CB390D2}"/>
              </a:ext>
            </a:extLst>
          </p:cNvPr>
          <p:cNvSpPr txBox="1">
            <a:spLocks/>
          </p:cNvSpPr>
          <p:nvPr/>
        </p:nvSpPr>
        <p:spPr>
          <a:xfrm>
            <a:off x="16708444" y="1923192"/>
            <a:ext cx="14461373" cy="674213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7200" b="1" dirty="0">
                <a:solidFill>
                  <a:srgbClr val="2285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NESTA LINHA, O TÍTULO DO TRABALHO</a:t>
            </a:r>
            <a:br>
              <a:rPr lang="pt-BR" sz="7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Nome e Sobrenome Autor 1, Nome e Sobrenome Autor 2, Nome e Sobrenome Autor 3, Nome e Sobrenome Orientador*</a:t>
            </a:r>
            <a:b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*e-mail</a:t>
            </a:r>
            <a:b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Instituição de Ensino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A7C89CCE-302D-4306-5DC8-0D0EBC6C2FE1}"/>
              </a:ext>
            </a:extLst>
          </p:cNvPr>
          <p:cNvSpPr/>
          <p:nvPr/>
        </p:nvSpPr>
        <p:spPr>
          <a:xfrm>
            <a:off x="1229470" y="35839118"/>
            <a:ext cx="25261226" cy="2633672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pt-BR" sz="6600" b="1" dirty="0">
                <a:solidFill>
                  <a:srgbClr val="2285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r>
              <a:rPr lang="pt-BR" sz="4252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t-BR" sz="292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72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38A72ADE-BE7A-F3B2-0533-512A361C4670}"/>
              </a:ext>
            </a:extLst>
          </p:cNvPr>
          <p:cNvSpPr txBox="1"/>
          <p:nvPr/>
        </p:nvSpPr>
        <p:spPr>
          <a:xfrm>
            <a:off x="3844883" y="41019833"/>
            <a:ext cx="3324390" cy="746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252" b="1" dirty="0">
                <a:solidFill>
                  <a:schemeClr val="accent6">
                    <a:lumMod val="75000"/>
                  </a:schemeClr>
                </a:solidFill>
              </a:rPr>
              <a:t>Realização:</a:t>
            </a: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854F2F19-F209-4875-E4FB-E623F5329A3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6725260" y="21962017"/>
            <a:ext cx="14659842" cy="4715706"/>
          </a:xfrm>
          <a:prstGeom prst="rect">
            <a:avLst/>
          </a:prstGeom>
        </p:spPr>
      </p:pic>
      <p:pic>
        <p:nvPicPr>
          <p:cNvPr id="9" name="Imagem 8" descr="Texto">
            <a:extLst>
              <a:ext uri="{FF2B5EF4-FFF2-40B4-BE49-F238E27FC236}">
                <a16:creationId xmlns:a16="http://schemas.microsoft.com/office/drawing/2014/main" id="{A94ACBA7-E8D0-D094-FE00-998224D72A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37" y="1006882"/>
            <a:ext cx="15976708" cy="6356867"/>
          </a:xfrm>
          <a:prstGeom prst="rect">
            <a:avLst/>
          </a:prstGeom>
        </p:spPr>
      </p:pic>
      <p:pic>
        <p:nvPicPr>
          <p:cNvPr id="14" name="Imagem 13" descr="Logotipo&#10;&#10;Descrição gerada automaticamente">
            <a:extLst>
              <a:ext uri="{FF2B5EF4-FFF2-40B4-BE49-F238E27FC236}">
                <a16:creationId xmlns:a16="http://schemas.microsoft.com/office/drawing/2014/main" id="{3D98839F-296D-FF92-7AFE-1B8A683DCE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99181" y="39902684"/>
            <a:ext cx="2210036" cy="2362560"/>
          </a:xfrm>
          <a:prstGeom prst="rect">
            <a:avLst/>
          </a:prstGeom>
        </p:spPr>
      </p:pic>
      <p:pic>
        <p:nvPicPr>
          <p:cNvPr id="17" name="Imagem 16" descr="Logotipo, nome da empresa">
            <a:extLst>
              <a:ext uri="{FF2B5EF4-FFF2-40B4-BE49-F238E27FC236}">
                <a16:creationId xmlns:a16="http://schemas.microsoft.com/office/drawing/2014/main" id="{1A0D259F-DD7A-3F92-1A00-B10EAC124E8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5181" y="39063430"/>
            <a:ext cx="4231528" cy="4041068"/>
          </a:xfrm>
          <a:prstGeom prst="rect">
            <a:avLst/>
          </a:prstGeom>
        </p:spPr>
      </p:pic>
      <p:pic>
        <p:nvPicPr>
          <p:cNvPr id="19" name="Imagem 18" descr="Logotipo, nome da empresa">
            <a:extLst>
              <a:ext uri="{FF2B5EF4-FFF2-40B4-BE49-F238E27FC236}">
                <a16:creationId xmlns:a16="http://schemas.microsoft.com/office/drawing/2014/main" id="{096A0BF0-DD7C-B8B5-1EF9-5E359862E28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6771" y="39492718"/>
            <a:ext cx="3182492" cy="3182492"/>
          </a:xfrm>
          <a:prstGeom prst="rect">
            <a:avLst/>
          </a:prstGeom>
        </p:spPr>
      </p:pic>
      <p:pic>
        <p:nvPicPr>
          <p:cNvPr id="21" name="Imagem 20" descr="Logotipo, nome da empresa&#10;&#10;Descrição gerada automaticamente">
            <a:extLst>
              <a:ext uri="{FF2B5EF4-FFF2-40B4-BE49-F238E27FC236}">
                <a16:creationId xmlns:a16="http://schemas.microsoft.com/office/drawing/2014/main" id="{E8E41EBF-44AA-88C8-515F-E9A478BEEF2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1202" y="39492718"/>
            <a:ext cx="2801029" cy="3182492"/>
          </a:xfrm>
          <a:prstGeom prst="rect">
            <a:avLst/>
          </a:prstGeom>
        </p:spPr>
      </p:pic>
      <p:sp>
        <p:nvSpPr>
          <p:cNvPr id="22" name="CaixaDeTexto 21">
            <a:extLst>
              <a:ext uri="{FF2B5EF4-FFF2-40B4-BE49-F238E27FC236}">
                <a16:creationId xmlns:a16="http://schemas.microsoft.com/office/drawing/2014/main" id="{F971FC0B-95EC-40C9-E7FC-2466606AE865}"/>
              </a:ext>
            </a:extLst>
          </p:cNvPr>
          <p:cNvSpPr txBox="1"/>
          <p:nvPr/>
        </p:nvSpPr>
        <p:spPr>
          <a:xfrm>
            <a:off x="17294022" y="41083964"/>
            <a:ext cx="4384963" cy="746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252" b="1" dirty="0">
                <a:solidFill>
                  <a:schemeClr val="accent6">
                    <a:lumMod val="75000"/>
                  </a:schemeClr>
                </a:solidFill>
              </a:rPr>
              <a:t>Financiamento:</a:t>
            </a:r>
          </a:p>
        </p:txBody>
      </p:sp>
    </p:spTree>
    <p:extLst>
      <p:ext uri="{BB962C8B-B14F-4D97-AF65-F5344CB8AC3E}">
        <p14:creationId xmlns:p14="http://schemas.microsoft.com/office/powerpoint/2010/main" val="24853234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87E7999FA28AA4B8904DF3D2F34E59A" ma:contentTypeVersion="2" ma:contentTypeDescription="Crie um novo documento." ma:contentTypeScope="" ma:versionID="648fb7d16f1666dbb3b786abe862bacc">
  <xsd:schema xmlns:xsd="http://www.w3.org/2001/XMLSchema" xmlns:xs="http://www.w3.org/2001/XMLSchema" xmlns:p="http://schemas.microsoft.com/office/2006/metadata/properties" xmlns:ns1="http://schemas.microsoft.com/sharepoint/v3" xmlns:ns2="74605401-ef82-4e58-8e01-df55332c0536" targetNamespace="http://schemas.microsoft.com/office/2006/metadata/properties" ma:root="true" ma:fieldsID="903c99802534e326d53a5a5e7f416562" ns1:_="" ns2:_="">
    <xsd:import namespace="http://schemas.microsoft.com/sharepoint/v3"/>
    <xsd:import namespace="74605401-ef82-4e58-8e01-df55332c053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Resumo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Agendamento de Data de Início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Agendamento de Data de Término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605401-ef82-4e58-8e01-df55332c0536" elementFormDefault="qualified">
    <xsd:import namespace="http://schemas.microsoft.com/office/2006/documentManagement/types"/>
    <xsd:import namespace="http://schemas.microsoft.com/office/infopath/2007/PartnerControls"/>
    <xsd:element name="Resumo" ma:index="10" nillable="true" ma:displayName="Resumo" ma:internalName="Resumo">
      <xsd:simpleType>
        <xsd:restriction base="dms:Note">
          <xsd:maxLength value="255"/>
        </xsd:restriction>
      </xsd:simpleType>
    </xsd:element>
    <xsd:element name="_dlc_DocId" ma:index="11" nillable="true" ma:displayName="Valor da ID do Documento" ma:description="O valor da ID do documento atribuída a este item." ma:internalName="_dlc_DocId" ma:readOnly="true">
      <xsd:simpleType>
        <xsd:restriction base="dms:Text"/>
      </xsd:simpleType>
    </xsd:element>
    <xsd:element name="_dlc_DocIdUrl" ma:index="12" nillable="true" ma:displayName="ID do Documento" ma:description="Link permanente par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ID de Persistência" ma:description="Manter a ID ao adicion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Resumo xmlns="74605401-ef82-4e58-8e01-df55332c0536" xsi:nil="true"/>
    <PublishingStartDate xmlns="http://schemas.microsoft.com/sharepoint/v3" xsi:nil="true"/>
    <_dlc_DocId xmlns="74605401-ef82-4e58-8e01-df55332c0536">Q2MPMETMKQAM-1128-203</_dlc_DocId>
    <_dlc_DocIdUrl xmlns="74605401-ef82-4e58-8e01-df55332c0536">
      <Url>http://adminnovoportal.univali.br/eventos/saude-e-esporte/_layouts/15/DocIdRedir.aspx?ID=Q2MPMETMKQAM-1128-203</Url>
      <Description>Q2MPMETMKQAM-1128-203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3C78AFD1-3AEC-42D7-B846-D0A21EF21FAD}"/>
</file>

<file path=customXml/itemProps2.xml><?xml version="1.0" encoding="utf-8"?>
<ds:datastoreItem xmlns:ds="http://schemas.openxmlformats.org/officeDocument/2006/customXml" ds:itemID="{4B306592-BB29-4D07-BAFD-47087861A0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6F3C59-8F87-4509-992E-6D2FC40A7C8A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http://purl.org/dc/dcmitype/"/>
    <ds:schemaRef ds:uri="2e6b7858-a13d-4c1b-8f54-14d7c9e3c106"/>
    <ds:schemaRef ds:uri="5b661804-9b6b-4dc4-adba-0174dd6d268b"/>
    <ds:schemaRef ds:uri="http://schemas.microsoft.com/office/infopath/2007/PartnerControls"/>
    <ds:schemaRef ds:uri="http://schemas.openxmlformats.org/package/2006/metadata/core-properties"/>
  </ds:schemaRefs>
</ds:datastoreItem>
</file>

<file path=customXml/itemProps4.xml><?xml version="1.0" encoding="utf-8"?>
<ds:datastoreItem xmlns:ds="http://schemas.openxmlformats.org/officeDocument/2006/customXml" ds:itemID="{AEFD9282-BA40-451A-B3A4-4679E98FF4D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195</TotalTime>
  <Words>379</Words>
  <Application>Microsoft Office PowerPoint</Application>
  <PresentationFormat>Personalizar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Cinara Ludvig Gonçalves</dc:creator>
  <cp:lastModifiedBy>Carolina Polak da Luz</cp:lastModifiedBy>
  <cp:revision>4</cp:revision>
  <dcterms:created xsi:type="dcterms:W3CDTF">2023-03-14T13:47:26Z</dcterms:created>
  <dcterms:modified xsi:type="dcterms:W3CDTF">2023-08-29T16:52:05Z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0x010100787E7999FA28AA4B8904DF3D2F34E59A</vt:lpwstr>
  </property>
  <property fmtid="{D5CDD505-2E9C-101B-9397-08002B2CF9AE}" pid="3" name="_dlc_DocIdItemGuid">
    <vt:lpwstr>17f025f0-8e08-412b-8aaf-421c850bb71b</vt:lpwstr>
  </property>
</Properties>
</file>